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 id="2147483712" r:id="rId5"/>
    <p:sldMasterId id="2147483750" r:id="rId6"/>
  </p:sldMasterIdLst>
  <p:notesMasterIdLst>
    <p:notesMasterId r:id="rId24"/>
  </p:notesMasterIdLst>
  <p:handoutMasterIdLst>
    <p:handoutMasterId r:id="rId25"/>
  </p:handoutMasterIdLst>
  <p:sldIdLst>
    <p:sldId id="410" r:id="rId7"/>
    <p:sldId id="407" r:id="rId8"/>
    <p:sldId id="408" r:id="rId9"/>
    <p:sldId id="403" r:id="rId10"/>
    <p:sldId id="405" r:id="rId11"/>
    <p:sldId id="421" r:id="rId12"/>
    <p:sldId id="404" r:id="rId13"/>
    <p:sldId id="413" r:id="rId14"/>
    <p:sldId id="414" r:id="rId15"/>
    <p:sldId id="415" r:id="rId16"/>
    <p:sldId id="416" r:id="rId17"/>
    <p:sldId id="417" r:id="rId18"/>
    <p:sldId id="418" r:id="rId19"/>
    <p:sldId id="419" r:id="rId20"/>
    <p:sldId id="406" r:id="rId21"/>
    <p:sldId id="420" r:id="rId22"/>
    <p:sldId id="39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autoAdjust="0"/>
  </p:normalViewPr>
  <p:slideViewPr>
    <p:cSldViewPr snapToGrid="0">
      <p:cViewPr varScale="1">
        <p:scale>
          <a:sx n="60" d="100"/>
          <a:sy n="60" d="100"/>
        </p:scale>
        <p:origin x="840"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21.07.2024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21.07.2024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573074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2994759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195950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48306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51448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050233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634596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06005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821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3715967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endParaRPr lang="en-US" dirty="0">
              <a:latin typeface="+mn-lt"/>
            </a:endParaRPr>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833578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283459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502740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4955782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latin typeface="+mn-lt"/>
            </a:endParaRP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9633871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latin typeface="+mn-lt"/>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8969794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latin typeface="+mn-lt"/>
            </a:endParaRP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569799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785162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6731794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3504328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273336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641217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00469212"/>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latin typeface="+mn-lt"/>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26616234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latin typeface="+mn-lt"/>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3299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7218083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732603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3749919670"/>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4425708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6101384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6103431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83696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latin typeface="+mn-lt"/>
            </a:endParaRPr>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021740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latin typeface="+mn-lt"/>
            </a:endParaRPr>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33997817"/>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latin typeface="+mn-lt"/>
            </a:endParaRPr>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898037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9864822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4266187"/>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19710586"/>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94A09A9-5501-47C1-A89A-A340965A2BE2}"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85496604"/>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2085360"/>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94A09A9-5501-47C1-A89A-A340965A2BE2}"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06245655"/>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latin typeface="+mn-lt"/>
            </a:endParaRPr>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66783382"/>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58846413"/>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latin typeface="+mn-lt"/>
            </a:endParaRPr>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3726897"/>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00416162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US" dirty="0">
              <a:latin typeface="+mn-lt"/>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4036866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00" userDrawn="1">
          <p15:clr>
            <a:srgbClr val="547EBF"/>
          </p15:clr>
        </p15:guide>
        <p15:guide id="2" pos="39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latin typeface="+mn-lt"/>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4810750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00" userDrawn="1">
          <p15:clr>
            <a:srgbClr val="547EBF"/>
          </p15:clr>
        </p15:guide>
        <p15:guide id="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2777066" y="2370664"/>
            <a:ext cx="9239371" cy="1586651"/>
          </a:xfrm>
        </p:spPr>
        <p:txBody>
          <a:bodyPr/>
          <a:lstStyle/>
          <a:p>
            <a:pPr algn="ctr"/>
            <a:r>
              <a:rPr lang="en-US" sz="4000" dirty="0"/>
              <a:t>Bone Fracture Detection Using </a:t>
            </a:r>
            <a:br>
              <a:rPr lang="en-US" sz="4000" dirty="0"/>
            </a:br>
            <a:r>
              <a:rPr lang="en-US" sz="4000" dirty="0"/>
              <a:t>Convolutional Neural Networks (CNN) Model</a:t>
            </a:r>
          </a:p>
        </p:txBody>
      </p:sp>
      <p:pic>
        <p:nvPicPr>
          <p:cNvPr id="3" name="Google Shape;60;p13">
            <a:extLst>
              <a:ext uri="{FF2B5EF4-FFF2-40B4-BE49-F238E27FC236}">
                <a16:creationId xmlns:a16="http://schemas.microsoft.com/office/drawing/2014/main" id="{69E62EC4-BC5C-C71A-43A9-874B8498C6B5}"/>
              </a:ext>
            </a:extLst>
          </p:cNvPr>
          <p:cNvPicPr preferRelativeResize="0"/>
          <p:nvPr/>
        </p:nvPicPr>
        <p:blipFill>
          <a:blip r:embed="rId3">
            <a:alphaModFix/>
          </a:blip>
          <a:stretch>
            <a:fillRect/>
          </a:stretch>
        </p:blipFill>
        <p:spPr>
          <a:xfrm>
            <a:off x="0" y="0"/>
            <a:ext cx="3139550" cy="1217550"/>
          </a:xfrm>
          <a:prstGeom prst="rect">
            <a:avLst/>
          </a:prstGeom>
          <a:noFill/>
          <a:ln>
            <a:noFill/>
          </a:ln>
        </p:spPr>
      </p:pic>
      <p:sp>
        <p:nvSpPr>
          <p:cNvPr id="4" name="Google Shape;61;p13">
            <a:extLst>
              <a:ext uri="{FF2B5EF4-FFF2-40B4-BE49-F238E27FC236}">
                <a16:creationId xmlns:a16="http://schemas.microsoft.com/office/drawing/2014/main" id="{4E72F9CC-96F4-029C-85F2-4B03D2AE554F}"/>
              </a:ext>
            </a:extLst>
          </p:cNvPr>
          <p:cNvSpPr txBox="1"/>
          <p:nvPr/>
        </p:nvSpPr>
        <p:spPr>
          <a:xfrm>
            <a:off x="3252999" y="0"/>
            <a:ext cx="8622300" cy="1084521"/>
          </a:xfrm>
          <a:prstGeom prst="rect">
            <a:avLst/>
          </a:prstGeom>
          <a:noFill/>
          <a:ln w="38100" cap="flat" cmpd="sng">
            <a:noFill/>
            <a:prstDash val="solid"/>
            <a:round/>
            <a:headEnd type="none" w="sm" len="sm"/>
            <a:tailEnd type="none" w="sm" len="sm"/>
          </a:ln>
        </p:spPr>
        <p:txBody>
          <a:bodyPr spcFirstLastPara="1" wrap="square" lIns="91425" tIns="91425" rIns="91425" bIns="91425" anchor="t" anchorCtr="0">
            <a:noAutofit/>
          </a:bodyPr>
          <a:lstStyle/>
          <a:p>
            <a:pPr marL="0" marR="203200" lvl="0" indent="0" algn="ctr" rtl="0">
              <a:lnSpc>
                <a:spcPct val="115000"/>
              </a:lnSpc>
              <a:spcBef>
                <a:spcPts val="2100"/>
              </a:spcBef>
              <a:spcAft>
                <a:spcPts val="0"/>
              </a:spcAft>
              <a:buClr>
                <a:srgbClr val="000000"/>
              </a:buClr>
              <a:buSzPts val="1100"/>
              <a:buFont typeface="Arial"/>
              <a:buNone/>
            </a:pPr>
            <a:r>
              <a:rPr lang="en-GB" sz="2000" b="1" dirty="0">
                <a:solidFill>
                  <a:schemeClr val="bg1"/>
                </a:solidFill>
                <a:latin typeface="Times New Roman"/>
                <a:ea typeface="Times New Roman"/>
                <a:cs typeface="Times New Roman"/>
                <a:sym typeface="Times New Roman"/>
              </a:rPr>
              <a:t>Faculty of Engineering, Environment and Computing School of Computing, Electronics and Mathematics</a:t>
            </a:r>
          </a:p>
          <a:p>
            <a:pPr marL="0" marR="203200" lvl="0" indent="0" algn="ctr" rtl="0">
              <a:lnSpc>
                <a:spcPct val="115000"/>
              </a:lnSpc>
              <a:spcBef>
                <a:spcPts val="2100"/>
              </a:spcBef>
              <a:spcAft>
                <a:spcPts val="0"/>
              </a:spcAft>
              <a:buClr>
                <a:srgbClr val="000000"/>
              </a:buClr>
              <a:buSzPts val="1100"/>
              <a:buFont typeface="Arial"/>
              <a:buNone/>
            </a:pPr>
            <a:r>
              <a:rPr lang="en-GB" sz="2400" b="1" dirty="0" err="1">
                <a:solidFill>
                  <a:srgbClr val="002060"/>
                </a:solidFill>
                <a:latin typeface="Trebuchet MS" panose="020B0603020202020204" pitchFamily="34" charset="0"/>
                <a:ea typeface="Times New Roman"/>
                <a:cs typeface="Times New Roman"/>
                <a:sym typeface="Times New Roman"/>
              </a:rPr>
              <a:t>7151CEM</a:t>
            </a:r>
            <a:r>
              <a:rPr lang="en-GB" sz="2400" b="1" dirty="0">
                <a:solidFill>
                  <a:srgbClr val="002060"/>
                </a:solidFill>
                <a:latin typeface="Trebuchet MS" panose="020B0603020202020204" pitchFamily="34" charset="0"/>
                <a:ea typeface="Times New Roman"/>
                <a:cs typeface="Times New Roman"/>
                <a:sym typeface="Times New Roman"/>
              </a:rPr>
              <a:t> – Computing Individual Research Project</a:t>
            </a:r>
            <a:endParaRPr sz="2000" b="1" dirty="0">
              <a:solidFill>
                <a:srgbClr val="002060"/>
              </a:solidFill>
              <a:latin typeface="Trebuchet MS" panose="020B0603020202020204" pitchFamily="34" charset="0"/>
              <a:ea typeface="Times New Roman"/>
              <a:cs typeface="Times New Roman"/>
              <a:sym typeface="Times New Roman"/>
            </a:endParaRPr>
          </a:p>
          <a:p>
            <a:pPr marL="0" lvl="0" indent="0" algn="l" rtl="0">
              <a:spcBef>
                <a:spcPts val="0"/>
              </a:spcBef>
              <a:spcAft>
                <a:spcPts val="0"/>
              </a:spcAft>
              <a:buNone/>
            </a:pPr>
            <a:endParaRPr sz="2400" dirty="0">
              <a:solidFill>
                <a:srgbClr val="002060"/>
              </a:solidFill>
              <a:latin typeface="Playfair Display"/>
              <a:ea typeface="Playfair Display"/>
              <a:cs typeface="Playfair Display"/>
              <a:sym typeface="Playfair Display"/>
            </a:endParaRPr>
          </a:p>
        </p:txBody>
      </p:sp>
      <p:sp>
        <p:nvSpPr>
          <p:cNvPr id="5" name="Google Shape;64;p13">
            <a:extLst>
              <a:ext uri="{FF2B5EF4-FFF2-40B4-BE49-F238E27FC236}">
                <a16:creationId xmlns:a16="http://schemas.microsoft.com/office/drawing/2014/main" id="{34FAF0D7-DCC9-D511-0472-AA93D3EB6EEC}"/>
              </a:ext>
            </a:extLst>
          </p:cNvPr>
          <p:cNvSpPr txBox="1"/>
          <p:nvPr/>
        </p:nvSpPr>
        <p:spPr>
          <a:xfrm>
            <a:off x="6634650" y="4874400"/>
            <a:ext cx="6072000" cy="1983600"/>
          </a:xfrm>
          <a:prstGeom prst="rect">
            <a:avLst/>
          </a:prstGeom>
          <a:noFill/>
          <a:ln w="9525" cap="flat" cmpd="sng">
            <a:solidFill>
              <a:srgbClr val="FFFFFF"/>
            </a:solidFill>
            <a:prstDash val="dot"/>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rgbClr val="000000"/>
              </a:buClr>
              <a:buSzPts val="1100"/>
              <a:buFont typeface="Arial"/>
              <a:buNone/>
            </a:pPr>
            <a:r>
              <a:rPr lang="en-GB" sz="1900" b="1" dirty="0">
                <a:solidFill>
                  <a:srgbClr val="7030A0"/>
                </a:solidFill>
                <a:latin typeface="Times New Roman"/>
                <a:ea typeface="Times New Roman"/>
                <a:cs typeface="Times New Roman"/>
                <a:sym typeface="Times New Roman"/>
              </a:rPr>
              <a:t>Student Name: Mohamed Imthiyas Abdul Razool</a:t>
            </a:r>
            <a:endParaRPr sz="1900" b="1" dirty="0">
              <a:solidFill>
                <a:srgbClr val="7030A0"/>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rgbClr val="000000"/>
              </a:buClr>
              <a:buSzPts val="1100"/>
              <a:buFont typeface="Arial"/>
              <a:buNone/>
            </a:pPr>
            <a:r>
              <a:rPr lang="en-GB" sz="1900" b="1" dirty="0">
                <a:solidFill>
                  <a:srgbClr val="7030A0"/>
                </a:solidFill>
                <a:latin typeface="Times New Roman"/>
                <a:ea typeface="Times New Roman"/>
                <a:cs typeface="Times New Roman"/>
                <a:sym typeface="Times New Roman"/>
              </a:rPr>
              <a:t>Student ID: 14357109</a:t>
            </a:r>
            <a:endParaRPr sz="1900" b="1" dirty="0">
              <a:solidFill>
                <a:srgbClr val="7030A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rgbClr val="000000"/>
              </a:buClr>
              <a:buSzPts val="1100"/>
              <a:buFont typeface="Arial"/>
              <a:buNone/>
            </a:pPr>
            <a:r>
              <a:rPr lang="en-GB" sz="1900" b="1" dirty="0">
                <a:solidFill>
                  <a:srgbClr val="7030A0"/>
                </a:solidFill>
                <a:latin typeface="Times New Roman"/>
                <a:ea typeface="Times New Roman"/>
                <a:cs typeface="Times New Roman"/>
                <a:sym typeface="Times New Roman"/>
              </a:rPr>
              <a:t>Supervisor Name: </a:t>
            </a:r>
            <a:r>
              <a:rPr lang="en-GB" sz="1900" b="1" dirty="0">
                <a:solidFill>
                  <a:srgbClr val="7030A0"/>
                </a:solidFill>
                <a:latin typeface="Times New Roman"/>
                <a:cs typeface="Times New Roman"/>
              </a:rPr>
              <a:t>Dr </a:t>
            </a:r>
            <a:r>
              <a:rPr lang="en-GB" sz="1900" b="1" dirty="0" err="1">
                <a:solidFill>
                  <a:srgbClr val="7030A0"/>
                </a:solidFill>
                <a:latin typeface="Times New Roman"/>
                <a:cs typeface="Times New Roman"/>
              </a:rPr>
              <a:t>Beate</a:t>
            </a:r>
            <a:r>
              <a:rPr lang="en-GB" sz="1900" b="1" dirty="0">
                <a:solidFill>
                  <a:srgbClr val="7030A0"/>
                </a:solidFill>
                <a:latin typeface="Times New Roman"/>
                <a:cs typeface="Times New Roman"/>
              </a:rPr>
              <a:t>  </a:t>
            </a:r>
            <a:r>
              <a:rPr lang="en-GB" sz="1900" b="1" dirty="0" err="1">
                <a:solidFill>
                  <a:srgbClr val="7030A0"/>
                </a:solidFill>
                <a:latin typeface="Times New Roman"/>
                <a:cs typeface="Times New Roman"/>
              </a:rPr>
              <a:t>Grawemeyer</a:t>
            </a:r>
            <a:endParaRPr sz="1900" b="1" dirty="0">
              <a:solidFill>
                <a:srgbClr val="7030A0"/>
              </a:solidFill>
              <a:latin typeface="Times New Roman"/>
              <a:cs typeface="Times New Roman"/>
              <a:sym typeface="Times New Roman"/>
            </a:endParaRPr>
          </a:p>
        </p:txBody>
      </p:sp>
      <p:sp>
        <p:nvSpPr>
          <p:cNvPr id="6" name="Rectangle: Rounded Corners 5">
            <a:extLst>
              <a:ext uri="{FF2B5EF4-FFF2-40B4-BE49-F238E27FC236}">
                <a16:creationId xmlns:a16="http://schemas.microsoft.com/office/drawing/2014/main" id="{7F128B04-B093-060D-8827-D9657234D8F8}"/>
              </a:ext>
            </a:extLst>
          </p:cNvPr>
          <p:cNvSpPr/>
          <p:nvPr/>
        </p:nvSpPr>
        <p:spPr>
          <a:xfrm>
            <a:off x="3540642" y="1217550"/>
            <a:ext cx="7825563" cy="579352"/>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8"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09"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10"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11"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12"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13"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14"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15"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16"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17"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18"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19"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21" name="Group 120">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22"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23"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24"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25"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26"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27"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28"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29"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30"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31"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32"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33"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35" name="Rectangle 134">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7"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39" name="Rectangle 138">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3"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8" name="TextBox 77">
            <a:extLst>
              <a:ext uri="{FF2B5EF4-FFF2-40B4-BE49-F238E27FC236}">
                <a16:creationId xmlns:a16="http://schemas.microsoft.com/office/drawing/2014/main" id="{2C31962C-5877-A009-9C5D-3C17AF7E1E02}"/>
              </a:ext>
            </a:extLst>
          </p:cNvPr>
          <p:cNvSpPr txBox="1"/>
          <p:nvPr/>
        </p:nvSpPr>
        <p:spPr>
          <a:xfrm>
            <a:off x="1813428" y="712756"/>
            <a:ext cx="9953207" cy="769441"/>
          </a:xfrm>
          <a:prstGeom prst="rect">
            <a:avLst/>
          </a:prstGeom>
          <a:noFill/>
        </p:spPr>
        <p:txBody>
          <a:bodyPr wrap="square">
            <a:spAutoFit/>
          </a:bodyPr>
          <a:lstStyle/>
          <a:p>
            <a:r>
              <a:rPr lang="en-US" sz="4400" b="1" spc="100" dirty="0">
                <a:latin typeface="+mj-lt"/>
                <a:ea typeface="+mj-ea"/>
                <a:cs typeface="+mj-cs"/>
              </a:rPr>
              <a:t>Process Flow</a:t>
            </a:r>
          </a:p>
        </p:txBody>
      </p:sp>
      <p:pic>
        <p:nvPicPr>
          <p:cNvPr id="89" name="Google Shape;131;p22">
            <a:extLst>
              <a:ext uri="{FF2B5EF4-FFF2-40B4-BE49-F238E27FC236}">
                <a16:creationId xmlns:a16="http://schemas.microsoft.com/office/drawing/2014/main" id="{95E86B4E-6899-0469-C9FF-EA3D54371923}"/>
              </a:ext>
            </a:extLst>
          </p:cNvPr>
          <p:cNvPicPr preferRelativeResize="0"/>
          <p:nvPr/>
        </p:nvPicPr>
        <p:blipFill>
          <a:blip r:embed="rId2">
            <a:alphaModFix/>
          </a:blip>
          <a:stretch>
            <a:fillRect/>
          </a:stretch>
        </p:blipFill>
        <p:spPr>
          <a:xfrm>
            <a:off x="2040582" y="1596146"/>
            <a:ext cx="8949151" cy="4907650"/>
          </a:xfrm>
          <a:prstGeom prst="rect">
            <a:avLst/>
          </a:prstGeom>
          <a:noFill/>
          <a:ln>
            <a:noFill/>
          </a:ln>
        </p:spPr>
      </p:pic>
    </p:spTree>
    <p:extLst>
      <p:ext uri="{BB962C8B-B14F-4D97-AF65-F5344CB8AC3E}">
        <p14:creationId xmlns:p14="http://schemas.microsoft.com/office/powerpoint/2010/main" val="1418377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Dataset</a:t>
            </a:r>
          </a:p>
        </p:txBody>
      </p:sp>
      <p:pic>
        <p:nvPicPr>
          <p:cNvPr id="9" name="Google Shape;139;p23">
            <a:extLst>
              <a:ext uri="{FF2B5EF4-FFF2-40B4-BE49-F238E27FC236}">
                <a16:creationId xmlns:a16="http://schemas.microsoft.com/office/drawing/2014/main" id="{60ABFE91-42B9-D22C-B21F-C974A0772B08}"/>
              </a:ext>
            </a:extLst>
          </p:cNvPr>
          <p:cNvPicPr preferRelativeResize="0"/>
          <p:nvPr/>
        </p:nvPicPr>
        <p:blipFill>
          <a:blip r:embed="rId3">
            <a:alphaModFix/>
          </a:blip>
          <a:stretch>
            <a:fillRect/>
          </a:stretch>
        </p:blipFill>
        <p:spPr>
          <a:xfrm>
            <a:off x="481477" y="2242299"/>
            <a:ext cx="11229045" cy="4124921"/>
          </a:xfrm>
          <a:prstGeom prst="rect">
            <a:avLst/>
          </a:prstGeom>
          <a:noFill/>
          <a:ln>
            <a:noFill/>
          </a:ln>
        </p:spPr>
      </p:pic>
      <p:pic>
        <p:nvPicPr>
          <p:cNvPr id="10" name="Google Shape;138;p23">
            <a:extLst>
              <a:ext uri="{FF2B5EF4-FFF2-40B4-BE49-F238E27FC236}">
                <a16:creationId xmlns:a16="http://schemas.microsoft.com/office/drawing/2014/main" id="{84B7C556-4DE8-67EF-3484-0903B54B9CC1}"/>
              </a:ext>
            </a:extLst>
          </p:cNvPr>
          <p:cNvPicPr preferRelativeResize="0"/>
          <p:nvPr/>
        </p:nvPicPr>
        <p:blipFill>
          <a:blip r:embed="rId4">
            <a:alphaModFix/>
          </a:blip>
          <a:stretch>
            <a:fillRect/>
          </a:stretch>
        </p:blipFill>
        <p:spPr>
          <a:xfrm>
            <a:off x="3856587" y="6227194"/>
            <a:ext cx="1981200" cy="609600"/>
          </a:xfrm>
          <a:prstGeom prst="rect">
            <a:avLst/>
          </a:prstGeom>
          <a:noFill/>
          <a:ln>
            <a:noFill/>
          </a:ln>
        </p:spPr>
      </p:pic>
    </p:spTree>
    <p:extLst>
      <p:ext uri="{BB962C8B-B14F-4D97-AF65-F5344CB8AC3E}">
        <p14:creationId xmlns:p14="http://schemas.microsoft.com/office/powerpoint/2010/main" val="1202923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DC4-8B30-98A0-5BAB-C78BA4A4AD55}"/>
              </a:ext>
            </a:extLst>
          </p:cNvPr>
          <p:cNvSpPr>
            <a:spLocks noGrp="1"/>
          </p:cNvSpPr>
          <p:nvPr>
            <p:ph type="title"/>
          </p:nvPr>
        </p:nvSpPr>
        <p:spPr>
          <a:xfrm>
            <a:off x="609600" y="118533"/>
            <a:ext cx="10972800" cy="705925"/>
          </a:xfrm>
        </p:spPr>
        <p:txBody>
          <a:bodyPr/>
          <a:lstStyle/>
          <a:p>
            <a:r>
              <a:rPr lang="en-US" dirty="0"/>
              <a:t>Setup</a:t>
            </a:r>
          </a:p>
        </p:txBody>
      </p:sp>
      <p:sp>
        <p:nvSpPr>
          <p:cNvPr id="6" name="Rectangle 5">
            <a:extLst>
              <a:ext uri="{FF2B5EF4-FFF2-40B4-BE49-F238E27FC236}">
                <a16:creationId xmlns:a16="http://schemas.microsoft.com/office/drawing/2014/main" id="{12A6DD5C-BEEF-B9FA-9A4C-32B3F7CD66E7}"/>
              </a:ext>
            </a:extLst>
          </p:cNvPr>
          <p:cNvSpPr/>
          <p:nvPr/>
        </p:nvSpPr>
        <p:spPr>
          <a:xfrm>
            <a:off x="609600" y="824458"/>
            <a:ext cx="1995377" cy="9144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FDDC80-4933-D907-920C-21EFDEAEF8A9}"/>
              </a:ext>
            </a:extLst>
          </p:cNvPr>
          <p:cNvSpPr/>
          <p:nvPr/>
        </p:nvSpPr>
        <p:spPr>
          <a:xfrm>
            <a:off x="414670" y="1935126"/>
            <a:ext cx="2945218" cy="3934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3B40B8-4B57-B6FA-85E4-988278C3B1BC}"/>
              </a:ext>
            </a:extLst>
          </p:cNvPr>
          <p:cNvSpPr txBox="1"/>
          <p:nvPr/>
        </p:nvSpPr>
        <p:spPr>
          <a:xfrm>
            <a:off x="609600" y="1049867"/>
            <a:ext cx="10126133" cy="4955203"/>
          </a:xfrm>
          <a:prstGeom prst="rect">
            <a:avLst/>
          </a:prstGeom>
          <a:noFill/>
        </p:spPr>
        <p:txBody>
          <a:bodyPr wrap="square" rtlCol="0">
            <a:spAutoFit/>
          </a:bodyPr>
          <a:lstStyle/>
          <a:p>
            <a:r>
              <a:rPr lang="en-US" sz="2400" b="1" dirty="0">
                <a:solidFill>
                  <a:schemeClr val="bg1"/>
                </a:solidFill>
              </a:rPr>
              <a:t>Notebook</a:t>
            </a:r>
            <a:r>
              <a:rPr lang="en-US" sz="2000" dirty="0">
                <a:solidFill>
                  <a:schemeClr val="bg1"/>
                </a:solidFill>
              </a:rPr>
              <a:t>			: Google Collaboratory</a:t>
            </a:r>
          </a:p>
          <a:p>
            <a:endParaRPr lang="en-US" sz="2000" dirty="0">
              <a:solidFill>
                <a:schemeClr val="bg1"/>
              </a:solidFill>
            </a:endParaRPr>
          </a:p>
          <a:p>
            <a:r>
              <a:rPr lang="en-US" sz="2400" b="1" dirty="0">
                <a:solidFill>
                  <a:schemeClr val="bg1"/>
                </a:solidFill>
              </a:rPr>
              <a:t>Programming Language</a:t>
            </a:r>
            <a:r>
              <a:rPr lang="en-US" sz="2000" dirty="0">
                <a:solidFill>
                  <a:schemeClr val="bg1"/>
                </a:solidFill>
              </a:rPr>
              <a:t>	: Python</a:t>
            </a:r>
          </a:p>
          <a:p>
            <a:endParaRPr lang="en-US" sz="2000" dirty="0">
              <a:solidFill>
                <a:schemeClr val="bg1"/>
              </a:solidFill>
            </a:endParaRPr>
          </a:p>
          <a:p>
            <a:r>
              <a:rPr lang="en-US" sz="2400" b="1" dirty="0">
                <a:solidFill>
                  <a:schemeClr val="bg1"/>
                </a:solidFill>
              </a:rPr>
              <a:t>Storage Space</a:t>
            </a:r>
            <a:r>
              <a:rPr lang="en-US" sz="2000" dirty="0">
                <a:solidFill>
                  <a:schemeClr val="bg1"/>
                </a:solidFill>
              </a:rPr>
              <a:t>		: Google Drive (Dataset and Model Storage)</a:t>
            </a:r>
          </a:p>
          <a:p>
            <a:endParaRPr lang="en-US" sz="2000" dirty="0">
              <a:solidFill>
                <a:schemeClr val="bg1"/>
              </a:solidFill>
            </a:endParaRPr>
          </a:p>
          <a:p>
            <a:r>
              <a:rPr lang="en-US" sz="2400" b="1" dirty="0">
                <a:solidFill>
                  <a:schemeClr val="bg1"/>
                </a:solidFill>
              </a:rPr>
              <a:t>Implementation Stages</a:t>
            </a:r>
            <a:r>
              <a:rPr lang="en-US" sz="2000" dirty="0">
                <a:solidFill>
                  <a:schemeClr val="bg1"/>
                </a:solidFill>
              </a:rPr>
              <a:t>	 :	1. Importing Libraries</a:t>
            </a:r>
          </a:p>
          <a:p>
            <a:pPr lvl="2"/>
            <a:r>
              <a:rPr lang="en-US" sz="2000" dirty="0">
                <a:solidFill>
                  <a:schemeClr val="bg1"/>
                </a:solidFill>
              </a:rPr>
              <a:t>				2. Data Reading</a:t>
            </a:r>
          </a:p>
          <a:p>
            <a:pPr lvl="2"/>
            <a:r>
              <a:rPr lang="en-US" sz="2000" dirty="0">
                <a:solidFill>
                  <a:schemeClr val="bg1"/>
                </a:solidFill>
              </a:rPr>
              <a:t>				3. Transformation</a:t>
            </a:r>
          </a:p>
          <a:p>
            <a:pPr lvl="2"/>
            <a:r>
              <a:rPr lang="en-US" sz="2000" dirty="0">
                <a:solidFill>
                  <a:schemeClr val="bg1"/>
                </a:solidFill>
              </a:rPr>
              <a:t>				4. Data Splitting and Loading</a:t>
            </a:r>
          </a:p>
          <a:p>
            <a:pPr lvl="2"/>
            <a:r>
              <a:rPr lang="en-US" sz="2000" dirty="0">
                <a:solidFill>
                  <a:schemeClr val="bg1"/>
                </a:solidFill>
              </a:rPr>
              <a:t>				5. Create Model Base</a:t>
            </a:r>
          </a:p>
          <a:p>
            <a:pPr lvl="2"/>
            <a:r>
              <a:rPr lang="en-US" sz="2000" dirty="0">
                <a:solidFill>
                  <a:schemeClr val="bg1"/>
                </a:solidFill>
              </a:rPr>
              <a:t>				6. Training the Model</a:t>
            </a:r>
          </a:p>
          <a:p>
            <a:pPr lvl="2"/>
            <a:r>
              <a:rPr lang="en-US" sz="2000" dirty="0">
                <a:solidFill>
                  <a:schemeClr val="bg1"/>
                </a:solidFill>
              </a:rPr>
              <a:t>				7. Model Evaluation</a:t>
            </a:r>
          </a:p>
          <a:p>
            <a:pPr lvl="2"/>
            <a:r>
              <a:rPr lang="en-US" sz="2000" dirty="0">
                <a:solidFill>
                  <a:schemeClr val="bg1"/>
                </a:solidFill>
              </a:rPr>
              <a:t>				8. Real Time Checking</a:t>
            </a:r>
          </a:p>
          <a:p>
            <a:endParaRPr lang="en-US" sz="2000" dirty="0">
              <a:solidFill>
                <a:schemeClr val="bg1"/>
              </a:solidFill>
            </a:endParaRPr>
          </a:p>
        </p:txBody>
      </p:sp>
    </p:spTree>
    <p:extLst>
      <p:ext uri="{BB962C8B-B14F-4D97-AF65-F5344CB8AC3E}">
        <p14:creationId xmlns:p14="http://schemas.microsoft.com/office/powerpoint/2010/main" val="3481436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A9A9A7-F1D2-237D-AC72-E21A286F0A6F}"/>
              </a:ext>
            </a:extLst>
          </p:cNvPr>
          <p:cNvSpPr>
            <a:spLocks noGrp="1"/>
          </p:cNvSpPr>
          <p:nvPr>
            <p:ph type="title"/>
          </p:nvPr>
        </p:nvSpPr>
        <p:spPr>
          <a:xfrm>
            <a:off x="3661409" y="4661717"/>
            <a:ext cx="7936230" cy="1380760"/>
          </a:xfrm>
        </p:spPr>
        <p:txBody>
          <a:bodyPr anchor="b">
            <a:normAutofit/>
          </a:bodyPr>
          <a:lstStyle/>
          <a:p>
            <a:r>
              <a:rPr lang="en-US" dirty="0"/>
              <a:t>Results</a:t>
            </a:r>
          </a:p>
        </p:txBody>
      </p:sp>
      <p:pic>
        <p:nvPicPr>
          <p:cNvPr id="2" name="Google Shape;154;p25" descr="A graph of a graph of a graph&#10;&#10;Description automatically generated with medium confidence">
            <a:extLst>
              <a:ext uri="{FF2B5EF4-FFF2-40B4-BE49-F238E27FC236}">
                <a16:creationId xmlns:a16="http://schemas.microsoft.com/office/drawing/2014/main" id="{7D2B23CE-3CDA-CA3D-F307-0121490D5D10}"/>
              </a:ext>
            </a:extLst>
          </p:cNvPr>
          <p:cNvPicPr preferRelativeResize="0"/>
          <p:nvPr/>
        </p:nvPicPr>
        <p:blipFill>
          <a:blip r:embed="rId3"/>
          <a:stretch>
            <a:fillRect/>
          </a:stretch>
        </p:blipFill>
        <p:spPr>
          <a:xfrm>
            <a:off x="474133" y="233695"/>
            <a:ext cx="11123506" cy="4428022"/>
          </a:xfrm>
          <a:prstGeom prst="rect">
            <a:avLst/>
          </a:prstGeom>
          <a:noFill/>
          <a:ln>
            <a:noFill/>
          </a:ln>
        </p:spPr>
      </p:pic>
      <p:sp>
        <p:nvSpPr>
          <p:cNvPr id="3" name="TextBox 2">
            <a:extLst>
              <a:ext uri="{FF2B5EF4-FFF2-40B4-BE49-F238E27FC236}">
                <a16:creationId xmlns:a16="http://schemas.microsoft.com/office/drawing/2014/main" id="{A4B62F67-FD1C-E00C-A8B3-403FE8006035}"/>
              </a:ext>
            </a:extLst>
          </p:cNvPr>
          <p:cNvSpPr txBox="1"/>
          <p:nvPr/>
        </p:nvSpPr>
        <p:spPr>
          <a:xfrm>
            <a:off x="5181600" y="4466998"/>
            <a:ext cx="2954655" cy="646331"/>
          </a:xfrm>
          <a:prstGeom prst="rect">
            <a:avLst/>
          </a:prstGeom>
          <a:noFill/>
        </p:spPr>
        <p:txBody>
          <a:bodyPr wrap="none" rtlCol="0">
            <a:spAutoFit/>
          </a:bodyPr>
          <a:lstStyle/>
          <a:p>
            <a:r>
              <a:rPr lang="en-GB" sz="1800" b="0" dirty="0" err="1">
                <a:solidFill>
                  <a:srgbClr val="212121"/>
                </a:solidFill>
                <a:highlight>
                  <a:srgbClr val="FFFFFF"/>
                </a:highlight>
                <a:latin typeface="Courier New"/>
                <a:ea typeface="Courier New"/>
                <a:cs typeface="Courier New"/>
                <a:sym typeface="Courier New"/>
              </a:rPr>
              <a:t>val_accuracy</a:t>
            </a:r>
            <a:r>
              <a:rPr lang="en-GB" sz="1800" b="0" dirty="0">
                <a:solidFill>
                  <a:srgbClr val="212121"/>
                </a:solidFill>
                <a:highlight>
                  <a:srgbClr val="FFFFFF"/>
                </a:highlight>
                <a:latin typeface="Courier New"/>
                <a:ea typeface="Courier New"/>
                <a:cs typeface="Courier New"/>
                <a:sym typeface="Courier New"/>
              </a:rPr>
              <a:t>: 0.9891	</a:t>
            </a:r>
          </a:p>
          <a:p>
            <a:r>
              <a:rPr lang="en-GB" sz="1800" b="0" dirty="0">
                <a:solidFill>
                  <a:srgbClr val="212121"/>
                </a:solidFill>
                <a:highlight>
                  <a:srgbClr val="FFFFFF"/>
                </a:highlight>
                <a:latin typeface="Courier New"/>
                <a:ea typeface="Courier New"/>
                <a:cs typeface="Courier New"/>
                <a:sym typeface="Courier New"/>
              </a:rPr>
              <a:t>loss: 0.0036</a:t>
            </a:r>
            <a:endParaRPr lang="en-US" dirty="0"/>
          </a:p>
        </p:txBody>
      </p:sp>
    </p:spTree>
    <p:extLst>
      <p:ext uri="{BB962C8B-B14F-4D97-AF65-F5344CB8AC3E}">
        <p14:creationId xmlns:p14="http://schemas.microsoft.com/office/powerpoint/2010/main" val="4153047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9D81-20AF-E8CF-BC21-E931AB76E5BF}"/>
              </a:ext>
            </a:extLst>
          </p:cNvPr>
          <p:cNvSpPr>
            <a:spLocks noGrp="1"/>
          </p:cNvSpPr>
          <p:nvPr>
            <p:ph type="title"/>
          </p:nvPr>
        </p:nvSpPr>
        <p:spPr/>
        <p:txBody>
          <a:bodyPr/>
          <a:lstStyle/>
          <a:p>
            <a:r>
              <a:rPr lang="en-US" dirty="0"/>
              <a:t>Output</a:t>
            </a:r>
          </a:p>
        </p:txBody>
      </p:sp>
      <p:pic>
        <p:nvPicPr>
          <p:cNvPr id="5" name="Google Shape;161;p26">
            <a:extLst>
              <a:ext uri="{FF2B5EF4-FFF2-40B4-BE49-F238E27FC236}">
                <a16:creationId xmlns:a16="http://schemas.microsoft.com/office/drawing/2014/main" id="{731CCEB3-71F2-703E-BE67-30BFF7427E4F}"/>
              </a:ext>
            </a:extLst>
          </p:cNvPr>
          <p:cNvPicPr preferRelativeResize="0"/>
          <p:nvPr/>
        </p:nvPicPr>
        <p:blipFill>
          <a:blip r:embed="rId2">
            <a:alphaModFix/>
          </a:blip>
          <a:stretch>
            <a:fillRect/>
          </a:stretch>
        </p:blipFill>
        <p:spPr>
          <a:xfrm>
            <a:off x="1557866" y="304800"/>
            <a:ext cx="7467601" cy="5080000"/>
          </a:xfrm>
          <a:prstGeom prst="rect">
            <a:avLst/>
          </a:prstGeom>
          <a:noFill/>
          <a:ln>
            <a:noFill/>
          </a:ln>
        </p:spPr>
      </p:pic>
    </p:spTree>
    <p:extLst>
      <p:ext uri="{BB962C8B-B14F-4D97-AF65-F5344CB8AC3E}">
        <p14:creationId xmlns:p14="http://schemas.microsoft.com/office/powerpoint/2010/main" val="389712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871D-B15E-C971-7C85-0AF173E38781}"/>
              </a:ext>
            </a:extLst>
          </p:cNvPr>
          <p:cNvSpPr>
            <a:spLocks noGrp="1"/>
          </p:cNvSpPr>
          <p:nvPr>
            <p:ph type="title"/>
          </p:nvPr>
        </p:nvSpPr>
        <p:spPr>
          <a:xfrm>
            <a:off x="458352" y="554662"/>
            <a:ext cx="5063490" cy="697029"/>
          </a:xfrm>
        </p:spPr>
        <p:txBody>
          <a:bodyPr/>
          <a:lstStyle/>
          <a:p>
            <a:r>
              <a:rPr lang="en-US" dirty="0"/>
              <a:t>Discussion</a:t>
            </a:r>
          </a:p>
        </p:txBody>
      </p:sp>
      <p:sp>
        <p:nvSpPr>
          <p:cNvPr id="3" name="Content Placeholder 2">
            <a:extLst>
              <a:ext uri="{FF2B5EF4-FFF2-40B4-BE49-F238E27FC236}">
                <a16:creationId xmlns:a16="http://schemas.microsoft.com/office/drawing/2014/main" id="{34F2E863-4A4C-76FE-444A-083F93043389}"/>
              </a:ext>
            </a:extLst>
          </p:cNvPr>
          <p:cNvSpPr>
            <a:spLocks noGrp="1"/>
          </p:cNvSpPr>
          <p:nvPr>
            <p:ph sz="quarter" idx="16"/>
          </p:nvPr>
        </p:nvSpPr>
        <p:spPr>
          <a:xfrm>
            <a:off x="332366" y="1398379"/>
            <a:ext cx="6929672" cy="3344333"/>
          </a:xfrm>
          <a:solidFill>
            <a:schemeClr val="tx1"/>
          </a:solidFill>
        </p:spPr>
        <p:txBody>
          <a:bodyPr>
            <a:normAutofit fontScale="85000" lnSpcReduction="10000"/>
          </a:bodyPr>
          <a:lstStyle/>
          <a:p>
            <a:pPr algn="just">
              <a:lnSpc>
                <a:spcPct val="150000"/>
              </a:lnSpc>
            </a:pPr>
            <a:r>
              <a:rPr lang="en-GB" sz="2000" b="0" dirty="0">
                <a:latin typeface="Montserrat"/>
                <a:ea typeface="Montserrat"/>
                <a:cs typeface="Montserrat"/>
                <a:sym typeface="Montserrat"/>
              </a:rPr>
              <a:t>To answer the research question, we propose using a Sequential model for the CNN. This model will be built layer by layer, allowing for flexibility and optimization in detecting bone fractures. The Sequential model approach simplifies the design process and ensures that each layer contributes effectively to the overall performance of the network. By following the objectives, we aim to develop a highly accurate and reliable model for bone fracture detection in medical images.</a:t>
            </a:r>
            <a:endParaRPr lang="en-US" dirty="0"/>
          </a:p>
        </p:txBody>
      </p:sp>
      <p:pic>
        <p:nvPicPr>
          <p:cNvPr id="5" name="Picture Placeholder 52" descr="Hanging lightbulbs">
            <a:extLst>
              <a:ext uri="{FF2B5EF4-FFF2-40B4-BE49-F238E27FC236}">
                <a16:creationId xmlns:a16="http://schemas.microsoft.com/office/drawing/2014/main" id="{F2B2501C-600C-11B3-1ECD-912D988906A5}"/>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6" r="24387"/>
          <a:stretch/>
        </p:blipFill>
        <p:spPr>
          <a:xfrm>
            <a:off x="7390809" y="0"/>
            <a:ext cx="4801191" cy="6858000"/>
          </a:xfrm>
        </p:spPr>
      </p:pic>
      <p:sp>
        <p:nvSpPr>
          <p:cNvPr id="6" name="Rectangle 5">
            <a:extLst>
              <a:ext uri="{FF2B5EF4-FFF2-40B4-BE49-F238E27FC236}">
                <a16:creationId xmlns:a16="http://schemas.microsoft.com/office/drawing/2014/main" id="{8E37EE2C-A285-6FE4-C33F-395BD20A5DDD}"/>
              </a:ext>
            </a:extLst>
          </p:cNvPr>
          <p:cNvSpPr/>
          <p:nvPr/>
        </p:nvSpPr>
        <p:spPr>
          <a:xfrm>
            <a:off x="458352" y="1137684"/>
            <a:ext cx="3124820" cy="114007"/>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64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DC4-8B30-98A0-5BAB-C78BA4A4AD55}"/>
              </a:ext>
            </a:extLst>
          </p:cNvPr>
          <p:cNvSpPr>
            <a:spLocks noGrp="1"/>
          </p:cNvSpPr>
          <p:nvPr>
            <p:ph type="title"/>
          </p:nvPr>
        </p:nvSpPr>
        <p:spPr>
          <a:xfrm>
            <a:off x="609600" y="118533"/>
            <a:ext cx="10972800" cy="705925"/>
          </a:xfrm>
        </p:spPr>
        <p:txBody>
          <a:bodyPr/>
          <a:lstStyle/>
          <a:p>
            <a:r>
              <a:rPr lang="en-US" dirty="0"/>
              <a:t>Conclusion</a:t>
            </a:r>
          </a:p>
        </p:txBody>
      </p:sp>
      <p:sp>
        <p:nvSpPr>
          <p:cNvPr id="6" name="Rectangle 5">
            <a:extLst>
              <a:ext uri="{FF2B5EF4-FFF2-40B4-BE49-F238E27FC236}">
                <a16:creationId xmlns:a16="http://schemas.microsoft.com/office/drawing/2014/main" id="{12A6DD5C-BEEF-B9FA-9A4C-32B3F7CD66E7}"/>
              </a:ext>
            </a:extLst>
          </p:cNvPr>
          <p:cNvSpPr/>
          <p:nvPr/>
        </p:nvSpPr>
        <p:spPr>
          <a:xfrm>
            <a:off x="702254" y="728762"/>
            <a:ext cx="3213576" cy="9144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FDDC80-4933-D907-920C-21EFDEAEF8A9}"/>
              </a:ext>
            </a:extLst>
          </p:cNvPr>
          <p:cNvSpPr/>
          <p:nvPr/>
        </p:nvSpPr>
        <p:spPr>
          <a:xfrm>
            <a:off x="414670" y="1935126"/>
            <a:ext cx="2945218" cy="3934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3B40B8-4B57-B6FA-85E4-988278C3B1BC}"/>
              </a:ext>
            </a:extLst>
          </p:cNvPr>
          <p:cNvSpPr txBox="1"/>
          <p:nvPr/>
        </p:nvSpPr>
        <p:spPr>
          <a:xfrm>
            <a:off x="609600" y="890370"/>
            <a:ext cx="11320130" cy="5756319"/>
          </a:xfrm>
          <a:prstGeom prst="rect">
            <a:avLst/>
          </a:prstGeom>
          <a:noFill/>
        </p:spPr>
        <p:txBody>
          <a:bodyPr wrap="square" rtlCol="0">
            <a:spAutoFit/>
          </a:bodyPr>
          <a:lstStyle/>
          <a:p>
            <a:pPr marL="0" lvl="0" indent="0" algn="l" rtl="0">
              <a:lnSpc>
                <a:spcPct val="115000"/>
              </a:lnSpc>
              <a:spcBef>
                <a:spcPts val="1200"/>
              </a:spcBef>
              <a:spcAft>
                <a:spcPts val="0"/>
              </a:spcAft>
              <a:buClr>
                <a:schemeClr val="dk2"/>
              </a:buClr>
              <a:buSzPts val="1100"/>
              <a:buFont typeface="Arial"/>
              <a:buNone/>
            </a:pPr>
            <a:r>
              <a:rPr lang="en-US" sz="1600" b="0" dirty="0">
                <a:solidFill>
                  <a:schemeClr val="bg1"/>
                </a:solidFill>
                <a:latin typeface="Arial"/>
                <a:ea typeface="Arial"/>
                <a:cs typeface="Arial"/>
                <a:sym typeface="Arial"/>
              </a:rPr>
              <a:t>In conclusion, this project on bone fracture detection using Convolutional Neural Networks (CNN) has been a valuable and insightful experience. Key learnings from the project include:</a:t>
            </a:r>
          </a:p>
          <a:p>
            <a:pPr marL="457200" lvl="0" indent="-298450" algn="l" rtl="0">
              <a:lnSpc>
                <a:spcPct val="115000"/>
              </a:lnSpc>
              <a:spcBef>
                <a:spcPts val="1200"/>
              </a:spcBef>
              <a:spcAft>
                <a:spcPts val="0"/>
              </a:spcAft>
              <a:buSzPts val="1100"/>
              <a:buFont typeface="Arial"/>
              <a:buAutoNum type="arabicPeriod"/>
            </a:pPr>
            <a:r>
              <a:rPr lang="en-US" sz="1600" dirty="0">
                <a:solidFill>
                  <a:schemeClr val="bg1"/>
                </a:solidFill>
                <a:latin typeface="Arial"/>
                <a:ea typeface="Arial"/>
                <a:cs typeface="Arial"/>
                <a:sym typeface="Arial"/>
              </a:rPr>
              <a:t>Technical Skills</a:t>
            </a:r>
            <a:r>
              <a:rPr lang="en-US" sz="1600" b="0" dirty="0">
                <a:solidFill>
                  <a:schemeClr val="bg1"/>
                </a:solidFill>
                <a:latin typeface="Arial"/>
                <a:ea typeface="Arial"/>
                <a:cs typeface="Arial"/>
                <a:sym typeface="Arial"/>
              </a:rPr>
              <a:t>:</a:t>
            </a:r>
          </a:p>
          <a:p>
            <a:pPr marL="914400" lvl="1" indent="-298450" algn="l" rtl="0">
              <a:lnSpc>
                <a:spcPct val="115000"/>
              </a:lnSpc>
              <a:spcBef>
                <a:spcPts val="0"/>
              </a:spcBef>
              <a:spcAft>
                <a:spcPts val="0"/>
              </a:spcAft>
              <a:buSzPts val="1100"/>
              <a:buFont typeface="Arial"/>
              <a:buChar char="○"/>
            </a:pPr>
            <a:r>
              <a:rPr lang="en-US" sz="1600" b="0" dirty="0">
                <a:solidFill>
                  <a:schemeClr val="bg1"/>
                </a:solidFill>
                <a:latin typeface="Arial"/>
                <a:ea typeface="Arial"/>
                <a:cs typeface="Arial"/>
                <a:sym typeface="Arial"/>
              </a:rPr>
              <a:t>Developing and implementing CNN models improved my understanding of deep learning and image recognition.</a:t>
            </a:r>
          </a:p>
          <a:p>
            <a:pPr marL="457200" lvl="0" indent="-298450" algn="l" rtl="0">
              <a:lnSpc>
                <a:spcPct val="115000"/>
              </a:lnSpc>
              <a:spcBef>
                <a:spcPts val="0"/>
              </a:spcBef>
              <a:spcAft>
                <a:spcPts val="0"/>
              </a:spcAft>
              <a:buSzPts val="1100"/>
              <a:buFont typeface="Arial"/>
              <a:buAutoNum type="arabicPeriod"/>
            </a:pPr>
            <a:r>
              <a:rPr lang="en-US" sz="1600" dirty="0">
                <a:solidFill>
                  <a:schemeClr val="bg1"/>
                </a:solidFill>
                <a:latin typeface="Arial"/>
                <a:ea typeface="Arial"/>
                <a:cs typeface="Arial"/>
                <a:sym typeface="Arial"/>
              </a:rPr>
              <a:t>Data Handling and Preprocessing</a:t>
            </a:r>
            <a:r>
              <a:rPr lang="en-US" sz="1600" b="0" dirty="0">
                <a:solidFill>
                  <a:schemeClr val="bg1"/>
                </a:solidFill>
                <a:latin typeface="Arial"/>
                <a:ea typeface="Arial"/>
                <a:cs typeface="Arial"/>
                <a:sym typeface="Arial"/>
              </a:rPr>
              <a:t>:</a:t>
            </a:r>
          </a:p>
          <a:p>
            <a:pPr marL="914400" lvl="1" indent="-298450" algn="l" rtl="0">
              <a:lnSpc>
                <a:spcPct val="115000"/>
              </a:lnSpc>
              <a:spcBef>
                <a:spcPts val="0"/>
              </a:spcBef>
              <a:spcAft>
                <a:spcPts val="0"/>
              </a:spcAft>
              <a:buSzPts val="1100"/>
              <a:buFont typeface="Arial"/>
              <a:buChar char="○"/>
            </a:pPr>
            <a:r>
              <a:rPr lang="en-US" sz="1600" b="0" dirty="0">
                <a:solidFill>
                  <a:schemeClr val="bg1"/>
                </a:solidFill>
                <a:latin typeface="Arial"/>
                <a:ea typeface="Arial"/>
                <a:cs typeface="Arial"/>
                <a:sym typeface="Arial"/>
              </a:rPr>
              <a:t>Effective data preprocessing, including standardizing image sizes, normalizing pixel values, and data augmentation, was essential for preparing the dataset and ensuring model accuracy.</a:t>
            </a:r>
          </a:p>
          <a:p>
            <a:pPr marL="457200" lvl="0" indent="-298450" algn="l" rtl="0">
              <a:lnSpc>
                <a:spcPct val="115000"/>
              </a:lnSpc>
              <a:spcBef>
                <a:spcPts val="0"/>
              </a:spcBef>
              <a:spcAft>
                <a:spcPts val="0"/>
              </a:spcAft>
              <a:buSzPts val="1100"/>
              <a:buFont typeface="Arial"/>
              <a:buAutoNum type="arabicPeriod"/>
            </a:pPr>
            <a:r>
              <a:rPr lang="en-US" sz="1600" dirty="0">
                <a:solidFill>
                  <a:schemeClr val="bg1"/>
                </a:solidFill>
                <a:latin typeface="Arial"/>
                <a:ea typeface="Arial"/>
                <a:cs typeface="Arial"/>
                <a:sym typeface="Arial"/>
              </a:rPr>
              <a:t>Model Development and Optimization</a:t>
            </a:r>
            <a:r>
              <a:rPr lang="en-US" sz="1600" b="0" dirty="0">
                <a:solidFill>
                  <a:schemeClr val="bg1"/>
                </a:solidFill>
                <a:latin typeface="Arial"/>
                <a:ea typeface="Arial"/>
                <a:cs typeface="Arial"/>
                <a:sym typeface="Arial"/>
              </a:rPr>
              <a:t>:</a:t>
            </a:r>
          </a:p>
          <a:p>
            <a:pPr marL="914400" lvl="1" indent="-298450" algn="l" rtl="0">
              <a:lnSpc>
                <a:spcPct val="115000"/>
              </a:lnSpc>
              <a:spcBef>
                <a:spcPts val="0"/>
              </a:spcBef>
              <a:spcAft>
                <a:spcPts val="0"/>
              </a:spcAft>
              <a:buSzPts val="1100"/>
              <a:buFont typeface="Arial"/>
              <a:buChar char="○"/>
            </a:pPr>
            <a:r>
              <a:rPr lang="en-US" sz="1600" b="0" dirty="0">
                <a:solidFill>
                  <a:schemeClr val="bg1"/>
                </a:solidFill>
                <a:latin typeface="Arial"/>
                <a:ea typeface="Arial"/>
                <a:cs typeface="Arial"/>
                <a:sym typeface="Arial"/>
              </a:rPr>
              <a:t>Building and fine-tuning a Sequential CNN model demonstrated the importance of iterative testing and hyperparameter optimization.</a:t>
            </a:r>
          </a:p>
          <a:p>
            <a:pPr marL="457200" lvl="0" indent="-298450" algn="l" rtl="0">
              <a:lnSpc>
                <a:spcPct val="115000"/>
              </a:lnSpc>
              <a:spcBef>
                <a:spcPts val="0"/>
              </a:spcBef>
              <a:spcAft>
                <a:spcPts val="0"/>
              </a:spcAft>
              <a:buSzPts val="1100"/>
              <a:buFont typeface="Arial"/>
              <a:buAutoNum type="arabicPeriod"/>
            </a:pPr>
            <a:r>
              <a:rPr lang="en-US" sz="1600" dirty="0">
                <a:solidFill>
                  <a:schemeClr val="bg1"/>
                </a:solidFill>
                <a:latin typeface="Arial"/>
                <a:ea typeface="Arial"/>
                <a:cs typeface="Arial"/>
                <a:sym typeface="Arial"/>
              </a:rPr>
              <a:t>Interdisciplinary Perspectives</a:t>
            </a:r>
            <a:r>
              <a:rPr lang="en-US" sz="1600" b="0" dirty="0">
                <a:solidFill>
                  <a:schemeClr val="bg1"/>
                </a:solidFill>
                <a:latin typeface="Arial"/>
                <a:ea typeface="Arial"/>
                <a:cs typeface="Arial"/>
                <a:sym typeface="Arial"/>
              </a:rPr>
              <a:t>:</a:t>
            </a:r>
          </a:p>
          <a:p>
            <a:pPr marL="914400" lvl="1" indent="-298450" algn="l" rtl="0">
              <a:lnSpc>
                <a:spcPct val="115000"/>
              </a:lnSpc>
              <a:spcBef>
                <a:spcPts val="0"/>
              </a:spcBef>
              <a:spcAft>
                <a:spcPts val="0"/>
              </a:spcAft>
              <a:buSzPts val="1100"/>
              <a:buFont typeface="Arial"/>
              <a:buChar char="○"/>
            </a:pPr>
            <a:r>
              <a:rPr lang="en-US" sz="1600" b="0" dirty="0">
                <a:solidFill>
                  <a:schemeClr val="bg1"/>
                </a:solidFill>
                <a:latin typeface="Arial"/>
                <a:ea typeface="Arial"/>
                <a:cs typeface="Arial"/>
                <a:sym typeface="Arial"/>
              </a:rPr>
              <a:t>Combining knowledge from machine learning and medical imaging provided a well-rounded approach to solving the problem.</a:t>
            </a:r>
          </a:p>
          <a:p>
            <a:pPr marL="457200" lvl="0" indent="-298450" algn="l" rtl="0">
              <a:lnSpc>
                <a:spcPct val="115000"/>
              </a:lnSpc>
              <a:spcBef>
                <a:spcPts val="0"/>
              </a:spcBef>
              <a:spcAft>
                <a:spcPts val="0"/>
              </a:spcAft>
              <a:buSzPts val="1100"/>
              <a:buFont typeface="Arial"/>
              <a:buAutoNum type="arabicPeriod"/>
            </a:pPr>
            <a:r>
              <a:rPr lang="en-US" sz="1600" dirty="0">
                <a:solidFill>
                  <a:schemeClr val="bg1"/>
                </a:solidFill>
                <a:latin typeface="Arial"/>
                <a:ea typeface="Arial"/>
                <a:cs typeface="Arial"/>
                <a:sym typeface="Arial"/>
              </a:rPr>
              <a:t>Ethical Considerations</a:t>
            </a:r>
            <a:r>
              <a:rPr lang="en-US" sz="1600" b="0" dirty="0">
                <a:solidFill>
                  <a:schemeClr val="bg1"/>
                </a:solidFill>
                <a:latin typeface="Arial"/>
                <a:ea typeface="Arial"/>
                <a:cs typeface="Arial"/>
                <a:sym typeface="Arial"/>
              </a:rPr>
              <a:t>:</a:t>
            </a:r>
          </a:p>
          <a:p>
            <a:pPr marL="914400" lvl="1" indent="-298450" algn="l" rtl="0">
              <a:lnSpc>
                <a:spcPct val="115000"/>
              </a:lnSpc>
              <a:spcBef>
                <a:spcPts val="0"/>
              </a:spcBef>
              <a:spcAft>
                <a:spcPts val="0"/>
              </a:spcAft>
              <a:buSzPts val="1100"/>
              <a:buFont typeface="Arial"/>
              <a:buChar char="○"/>
            </a:pPr>
            <a:r>
              <a:rPr lang="en-US" sz="1600" b="0" dirty="0">
                <a:solidFill>
                  <a:schemeClr val="bg1"/>
                </a:solidFill>
                <a:latin typeface="Arial"/>
                <a:ea typeface="Arial"/>
                <a:cs typeface="Arial"/>
                <a:sym typeface="Arial"/>
              </a:rPr>
              <a:t>Addressing privacy and ethical issues related to medical data highlighted the importance of responsible AI development.</a:t>
            </a:r>
          </a:p>
          <a:p>
            <a:pPr marL="0" lvl="0" indent="0" algn="l" rtl="0">
              <a:lnSpc>
                <a:spcPct val="115000"/>
              </a:lnSpc>
              <a:spcBef>
                <a:spcPts val="1200"/>
              </a:spcBef>
              <a:spcAft>
                <a:spcPts val="1200"/>
              </a:spcAft>
              <a:buNone/>
            </a:pPr>
            <a:r>
              <a:rPr lang="en-US" sz="1600" b="0" dirty="0">
                <a:solidFill>
                  <a:schemeClr val="bg1"/>
                </a:solidFill>
                <a:latin typeface="Arial"/>
                <a:ea typeface="Arial"/>
                <a:cs typeface="Arial"/>
                <a:sym typeface="Arial"/>
              </a:rPr>
              <a:t>This project has significantly contributed to my personal and professional growth, deepening my understanding of machine learning and its practical applications in healthcare. It showcases the potential of advanced algorithms in improving medical diagnosis and treatment.</a:t>
            </a:r>
            <a:endParaRPr lang="en-US" sz="3200" dirty="0">
              <a:solidFill>
                <a:schemeClr val="bg1"/>
              </a:solidFill>
            </a:endParaRPr>
          </a:p>
        </p:txBody>
      </p:sp>
    </p:spTree>
    <p:extLst>
      <p:ext uri="{BB962C8B-B14F-4D97-AF65-F5344CB8AC3E}">
        <p14:creationId xmlns:p14="http://schemas.microsoft.com/office/powerpoint/2010/main" val="277756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spTree>
    <p:extLst>
      <p:ext uri="{BB962C8B-B14F-4D97-AF65-F5344CB8AC3E}">
        <p14:creationId xmlns:p14="http://schemas.microsoft.com/office/powerpoint/2010/main" val="4261132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84;p16">
            <a:extLst>
              <a:ext uri="{FF2B5EF4-FFF2-40B4-BE49-F238E27FC236}">
                <a16:creationId xmlns:a16="http://schemas.microsoft.com/office/drawing/2014/main" id="{01CC5767-6D53-4A89-8B63-C029C5F75990}"/>
              </a:ext>
            </a:extLst>
          </p:cNvPr>
          <p:cNvPicPr preferRelativeResize="0"/>
          <p:nvPr/>
        </p:nvPicPr>
        <p:blipFill>
          <a:blip r:embed="rId3">
            <a:alphaModFix/>
          </a:blip>
          <a:stretch>
            <a:fillRect/>
          </a:stretch>
        </p:blipFill>
        <p:spPr>
          <a:xfrm>
            <a:off x="844310" y="1982681"/>
            <a:ext cx="1410948" cy="2227800"/>
          </a:xfrm>
          <a:prstGeom prst="rect">
            <a:avLst/>
          </a:prstGeom>
          <a:noFill/>
          <a:ln>
            <a:noFill/>
          </a:ln>
        </p:spPr>
      </p:pic>
      <p:pic>
        <p:nvPicPr>
          <p:cNvPr id="15" name="Google Shape;85;p16">
            <a:extLst>
              <a:ext uri="{FF2B5EF4-FFF2-40B4-BE49-F238E27FC236}">
                <a16:creationId xmlns:a16="http://schemas.microsoft.com/office/drawing/2014/main" id="{F20AD95F-E790-8466-7F9F-AD66284F049D}"/>
              </a:ext>
            </a:extLst>
          </p:cNvPr>
          <p:cNvPicPr preferRelativeResize="0"/>
          <p:nvPr/>
        </p:nvPicPr>
        <p:blipFill>
          <a:blip r:embed="rId4">
            <a:alphaModFix/>
          </a:blip>
          <a:stretch>
            <a:fillRect/>
          </a:stretch>
        </p:blipFill>
        <p:spPr>
          <a:xfrm>
            <a:off x="4668136" y="2379174"/>
            <a:ext cx="2099651" cy="2099651"/>
          </a:xfrm>
          <a:prstGeom prst="rect">
            <a:avLst/>
          </a:prstGeom>
          <a:noFill/>
          <a:ln w="76200" cap="flat" cmpd="sng">
            <a:solidFill>
              <a:srgbClr val="FF0000"/>
            </a:solidFill>
            <a:prstDash val="solid"/>
            <a:round/>
            <a:headEnd type="none" w="sm" len="sm"/>
            <a:tailEnd type="none" w="sm" len="sm"/>
          </a:ln>
        </p:spPr>
      </p:pic>
      <p:pic>
        <p:nvPicPr>
          <p:cNvPr id="16" name="Google Shape;86;p16">
            <a:extLst>
              <a:ext uri="{FF2B5EF4-FFF2-40B4-BE49-F238E27FC236}">
                <a16:creationId xmlns:a16="http://schemas.microsoft.com/office/drawing/2014/main" id="{A35C8C58-D3AB-B961-E752-62039B6164A3}"/>
              </a:ext>
            </a:extLst>
          </p:cNvPr>
          <p:cNvPicPr preferRelativeResize="0"/>
          <p:nvPr/>
        </p:nvPicPr>
        <p:blipFill>
          <a:blip r:embed="rId5">
            <a:alphaModFix/>
          </a:blip>
          <a:stretch>
            <a:fillRect/>
          </a:stretch>
        </p:blipFill>
        <p:spPr>
          <a:xfrm>
            <a:off x="8887967" y="4048623"/>
            <a:ext cx="2634300" cy="1756200"/>
          </a:xfrm>
          <a:prstGeom prst="rect">
            <a:avLst/>
          </a:prstGeom>
          <a:noFill/>
          <a:ln>
            <a:noFill/>
          </a:ln>
        </p:spPr>
      </p:pic>
      <p:sp>
        <p:nvSpPr>
          <p:cNvPr id="18" name="Google Shape;88;p16">
            <a:extLst>
              <a:ext uri="{FF2B5EF4-FFF2-40B4-BE49-F238E27FC236}">
                <a16:creationId xmlns:a16="http://schemas.microsoft.com/office/drawing/2014/main" id="{2D55CE91-7F99-E1BA-CB92-47781E6124E4}"/>
              </a:ext>
            </a:extLst>
          </p:cNvPr>
          <p:cNvSpPr/>
          <p:nvPr/>
        </p:nvSpPr>
        <p:spPr>
          <a:xfrm>
            <a:off x="3171909" y="3320231"/>
            <a:ext cx="323100" cy="223500"/>
          </a:xfrm>
          <a:prstGeom prst="rightArrow">
            <a:avLst>
              <a:gd name="adj1" fmla="val 50000"/>
              <a:gd name="adj2" fmla="val 50000"/>
            </a:avLst>
          </a:prstGeom>
          <a:solidFill>
            <a:srgbClr val="1E2D31"/>
          </a:solidFill>
          <a:ln w="9525" cap="flat" cmpd="sng">
            <a:solidFill>
              <a:srgbClr val="5E69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89;p16">
            <a:extLst>
              <a:ext uri="{FF2B5EF4-FFF2-40B4-BE49-F238E27FC236}">
                <a16:creationId xmlns:a16="http://schemas.microsoft.com/office/drawing/2014/main" id="{1FD52E68-4418-CD53-3F01-C332AC52C32E}"/>
              </a:ext>
            </a:extLst>
          </p:cNvPr>
          <p:cNvSpPr/>
          <p:nvPr/>
        </p:nvSpPr>
        <p:spPr>
          <a:xfrm rot="17079489">
            <a:off x="7876371" y="4606038"/>
            <a:ext cx="223500" cy="447300"/>
          </a:xfrm>
          <a:prstGeom prst="downArrow">
            <a:avLst>
              <a:gd name="adj1" fmla="val 50000"/>
              <a:gd name="adj2" fmla="val 50000"/>
            </a:avLst>
          </a:prstGeom>
          <a:solidFill>
            <a:srgbClr val="0D0D0D"/>
          </a:solidFill>
          <a:ln w="9525" cap="flat" cmpd="sng">
            <a:solidFill>
              <a:srgbClr val="5E69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extLst>
      <p:ext uri="{BB962C8B-B14F-4D97-AF65-F5344CB8AC3E}">
        <p14:creationId xmlns:p14="http://schemas.microsoft.com/office/powerpoint/2010/main" val="2296486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Table of Contents</a:t>
            </a:r>
          </a:p>
        </p:txBody>
      </p:sp>
    </p:spTree>
    <p:extLst>
      <p:ext uri="{BB962C8B-B14F-4D97-AF65-F5344CB8AC3E}">
        <p14:creationId xmlns:p14="http://schemas.microsoft.com/office/powerpoint/2010/main" val="888484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dirty="0"/>
              <a:t>Introduction</a:t>
            </a:r>
          </a:p>
        </p:txBody>
      </p:sp>
      <p:sp>
        <p:nvSpPr>
          <p:cNvPr id="6" name="Table Placeholder 5">
            <a:extLst>
              <a:ext uri="{FF2B5EF4-FFF2-40B4-BE49-F238E27FC236}">
                <a16:creationId xmlns:a16="http://schemas.microsoft.com/office/drawing/2014/main" id="{1B97A3BF-55FF-9F29-EB15-ADCF9F66EA48}"/>
              </a:ext>
            </a:extLst>
          </p:cNvPr>
          <p:cNvSpPr>
            <a:spLocks noGrp="1"/>
          </p:cNvSpPr>
          <p:nvPr>
            <p:ph type="tbl" sz="quarter" idx="10"/>
          </p:nvPr>
        </p:nvSpPr>
        <p:spPr>
          <a:xfrm>
            <a:off x="272627" y="2408496"/>
            <a:ext cx="11800840" cy="3636740"/>
          </a:xfrm>
        </p:spPr>
        <p:txBody>
          <a:bodyPr/>
          <a:lstStyle/>
          <a:p>
            <a:pPr marL="342900" lvl="0" indent="-342900" algn="just">
              <a:spcBef>
                <a:spcPts val="1800"/>
              </a:spcBef>
              <a:spcAft>
                <a:spcPts val="0"/>
              </a:spcAft>
              <a:buSzPts val="1600"/>
              <a:buFont typeface="Wingdings" panose="05000000000000000000" pitchFamily="2" charset="2"/>
              <a:buChar char="v"/>
            </a:pPr>
            <a:r>
              <a:rPr lang="en-US" sz="2000" dirty="0">
                <a:sym typeface="Montserrat"/>
              </a:rPr>
              <a:t>Bone fractures affect many people worldwide each year and need quick, accurate detection for proper treatment. </a:t>
            </a:r>
          </a:p>
          <a:p>
            <a:pPr marL="342900" lvl="0" indent="-342900" algn="just">
              <a:spcBef>
                <a:spcPts val="1800"/>
              </a:spcBef>
              <a:spcAft>
                <a:spcPts val="0"/>
              </a:spcAft>
              <a:buSzPts val="1600"/>
              <a:buFont typeface="Wingdings" panose="05000000000000000000" pitchFamily="2" charset="2"/>
              <a:buChar char="v"/>
            </a:pPr>
            <a:r>
              <a:rPr lang="en-US" sz="2000" dirty="0">
                <a:sym typeface="Montserrat"/>
              </a:rPr>
              <a:t>Traditionally, doctors look at X-rays to find fractures, but this can be slow and sometimes inaccurate.</a:t>
            </a:r>
          </a:p>
          <a:p>
            <a:pPr marL="342900" lvl="0" indent="-342900" algn="just">
              <a:spcBef>
                <a:spcPts val="1800"/>
              </a:spcBef>
              <a:spcAft>
                <a:spcPts val="0"/>
              </a:spcAft>
              <a:buSzPts val="1600"/>
              <a:buFont typeface="Wingdings" panose="05000000000000000000" pitchFamily="2" charset="2"/>
              <a:buChar char="v"/>
            </a:pPr>
            <a:r>
              <a:rPr lang="en-US" sz="2000" dirty="0">
                <a:sym typeface="Montserrat"/>
              </a:rPr>
              <a:t>This project aims to create and test CNN models to find the best one for detecting bone fractures in X-rays. </a:t>
            </a:r>
          </a:p>
          <a:p>
            <a:pPr marL="342900" lvl="0" indent="-342900" algn="just">
              <a:spcBef>
                <a:spcPts val="1800"/>
              </a:spcBef>
              <a:spcAft>
                <a:spcPts val="0"/>
              </a:spcAft>
              <a:buSzPts val="1600"/>
              <a:buFont typeface="Wingdings" panose="05000000000000000000" pitchFamily="2" charset="2"/>
              <a:buChar char="v"/>
            </a:pPr>
            <a:r>
              <a:rPr lang="en-US" sz="2000" dirty="0">
                <a:sym typeface="Montserrat"/>
              </a:rPr>
              <a:t>Using Convolutional Neural Networks (</a:t>
            </a:r>
            <a:r>
              <a:rPr lang="en-US" sz="2000" dirty="0" err="1">
                <a:sym typeface="Montserrat"/>
              </a:rPr>
              <a:t>CNNs</a:t>
            </a:r>
            <a:r>
              <a:rPr lang="en-US" sz="2000" dirty="0">
                <a:sym typeface="Montserrat"/>
              </a:rPr>
              <a:t>), a type of machine learning, can help automate and improve this process. </a:t>
            </a:r>
            <a:r>
              <a:rPr lang="en-US" sz="2000" dirty="0" err="1">
                <a:sym typeface="Montserrat"/>
              </a:rPr>
              <a:t>CNNs</a:t>
            </a:r>
            <a:r>
              <a:rPr lang="en-US" sz="2000" dirty="0">
                <a:sym typeface="Montserrat"/>
              </a:rPr>
              <a:t> are good at analyzing images and can identify fractures more accurately and faster than manual methods.</a:t>
            </a:r>
          </a:p>
          <a:p>
            <a:endParaRPr lang="en-US" sz="1800" b="1" dirty="0"/>
          </a:p>
        </p:txBody>
      </p:sp>
    </p:spTree>
    <p:extLst>
      <p:ext uri="{BB962C8B-B14F-4D97-AF65-F5344CB8AC3E}">
        <p14:creationId xmlns:p14="http://schemas.microsoft.com/office/powerpoint/2010/main" val="752428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A9A9A7-F1D2-237D-AC72-E21A286F0A6F}"/>
              </a:ext>
            </a:extLst>
          </p:cNvPr>
          <p:cNvSpPr>
            <a:spLocks noGrp="1"/>
          </p:cNvSpPr>
          <p:nvPr>
            <p:ph type="title"/>
          </p:nvPr>
        </p:nvSpPr>
        <p:spPr>
          <a:xfrm>
            <a:off x="471642" y="186704"/>
            <a:ext cx="7936230" cy="708477"/>
          </a:xfrm>
        </p:spPr>
        <p:txBody>
          <a:bodyPr/>
          <a:lstStyle/>
          <a:p>
            <a:r>
              <a:rPr lang="en-US" dirty="0"/>
              <a:t>Related Studies </a:t>
            </a:r>
            <a:r>
              <a:rPr lang="en-US" sz="2800" dirty="0"/>
              <a:t>(Literature Review)</a:t>
            </a:r>
            <a:endParaRPr lang="en-US" dirty="0"/>
          </a:p>
        </p:txBody>
      </p:sp>
      <p:graphicFrame>
        <p:nvGraphicFramePr>
          <p:cNvPr id="10" name="Google Shape;102;p18">
            <a:extLst>
              <a:ext uri="{FF2B5EF4-FFF2-40B4-BE49-F238E27FC236}">
                <a16:creationId xmlns:a16="http://schemas.microsoft.com/office/drawing/2014/main" id="{9021E4D2-28DA-424E-34EE-121801B93FA0}"/>
              </a:ext>
            </a:extLst>
          </p:cNvPr>
          <p:cNvGraphicFramePr/>
          <p:nvPr>
            <p:extLst>
              <p:ext uri="{D42A27DB-BD31-4B8C-83A1-F6EECF244321}">
                <p14:modId xmlns:p14="http://schemas.microsoft.com/office/powerpoint/2010/main" val="622321240"/>
              </p:ext>
            </p:extLst>
          </p:nvPr>
        </p:nvGraphicFramePr>
        <p:xfrm>
          <a:off x="231304" y="1123381"/>
          <a:ext cx="11729392" cy="5405010"/>
        </p:xfrm>
        <a:graphic>
          <a:graphicData uri="http://schemas.openxmlformats.org/drawingml/2006/table">
            <a:tbl>
              <a:tblPr>
                <a:tableStyleId>{FABFCF23-3B69-468F-B69F-88F6DE6A72F2}</a:tableStyleId>
              </a:tblPr>
              <a:tblGrid>
                <a:gridCol w="1635904">
                  <a:extLst>
                    <a:ext uri="{9D8B030D-6E8A-4147-A177-3AD203B41FA5}">
                      <a16:colId xmlns:a16="http://schemas.microsoft.com/office/drawing/2014/main" val="20000"/>
                    </a:ext>
                  </a:extLst>
                </a:gridCol>
                <a:gridCol w="1855702">
                  <a:extLst>
                    <a:ext uri="{9D8B030D-6E8A-4147-A177-3AD203B41FA5}">
                      <a16:colId xmlns:a16="http://schemas.microsoft.com/office/drawing/2014/main" val="20001"/>
                    </a:ext>
                  </a:extLst>
                </a:gridCol>
                <a:gridCol w="1788083">
                  <a:extLst>
                    <a:ext uri="{9D8B030D-6E8A-4147-A177-3AD203B41FA5}">
                      <a16:colId xmlns:a16="http://schemas.microsoft.com/office/drawing/2014/main" val="20002"/>
                    </a:ext>
                  </a:extLst>
                </a:gridCol>
                <a:gridCol w="4103825">
                  <a:extLst>
                    <a:ext uri="{9D8B030D-6E8A-4147-A177-3AD203B41FA5}">
                      <a16:colId xmlns:a16="http://schemas.microsoft.com/office/drawing/2014/main" val="20003"/>
                    </a:ext>
                  </a:extLst>
                </a:gridCol>
                <a:gridCol w="2345878">
                  <a:extLst>
                    <a:ext uri="{9D8B030D-6E8A-4147-A177-3AD203B41FA5}">
                      <a16:colId xmlns:a16="http://schemas.microsoft.com/office/drawing/2014/main" val="20004"/>
                    </a:ext>
                  </a:extLst>
                </a:gridCol>
              </a:tblGrid>
              <a:tr h="854105">
                <a:tc>
                  <a:txBody>
                    <a:bodyPr/>
                    <a:lstStyle/>
                    <a:p>
                      <a:pPr marL="0" lvl="0" indent="0" algn="ctr" rtl="0">
                        <a:lnSpc>
                          <a:spcPct val="115000"/>
                        </a:lnSpc>
                        <a:spcBef>
                          <a:spcPts val="2200"/>
                        </a:spcBef>
                        <a:spcAft>
                          <a:spcPts val="0"/>
                        </a:spcAft>
                        <a:buNone/>
                      </a:pPr>
                      <a:r>
                        <a:rPr lang="en-GB" sz="2000" b="1" dirty="0">
                          <a:solidFill>
                            <a:schemeClr val="bg1"/>
                          </a:solidFill>
                          <a:sym typeface="Times New Roman"/>
                        </a:rPr>
                        <a:t>Author</a:t>
                      </a:r>
                      <a:endParaRPr sz="2000" b="1" dirty="0">
                        <a:solidFill>
                          <a:schemeClr val="bg1"/>
                        </a:solidFill>
                        <a:latin typeface="Times New Roman"/>
                        <a:ea typeface="Times New Roman"/>
                        <a:cs typeface="Times New Roman"/>
                        <a:sym typeface="Times New Roman"/>
                      </a:endParaRPr>
                    </a:p>
                  </a:txBody>
                  <a:tcPr marL="48250" marR="48250" marT="24125" marB="24125" anchor="ctr"/>
                </a:tc>
                <a:tc>
                  <a:txBody>
                    <a:bodyPr/>
                    <a:lstStyle/>
                    <a:p>
                      <a:pPr marL="0" lvl="0" indent="0" algn="ctr" rtl="0">
                        <a:lnSpc>
                          <a:spcPct val="115000"/>
                        </a:lnSpc>
                        <a:spcBef>
                          <a:spcPts val="2200"/>
                        </a:spcBef>
                        <a:spcAft>
                          <a:spcPts val="0"/>
                        </a:spcAft>
                        <a:buNone/>
                      </a:pPr>
                      <a:r>
                        <a:rPr lang="en-GB" sz="2000" b="1" dirty="0">
                          <a:solidFill>
                            <a:schemeClr val="bg1"/>
                          </a:solidFill>
                          <a:sym typeface="Times New Roman"/>
                        </a:rPr>
                        <a:t>Modality</a:t>
                      </a:r>
                      <a:endParaRPr sz="2000" b="1" dirty="0">
                        <a:solidFill>
                          <a:schemeClr val="bg1"/>
                        </a:solidFill>
                        <a:latin typeface="Times New Roman"/>
                        <a:ea typeface="Times New Roman"/>
                        <a:cs typeface="Times New Roman"/>
                        <a:sym typeface="Times New Roman"/>
                      </a:endParaRPr>
                    </a:p>
                  </a:txBody>
                  <a:tcPr marL="48250" marR="48250" marT="24125" marB="24125" anchor="ctr"/>
                </a:tc>
                <a:tc>
                  <a:txBody>
                    <a:bodyPr/>
                    <a:lstStyle/>
                    <a:p>
                      <a:pPr marL="0" lvl="0" indent="0" algn="ctr" rtl="0">
                        <a:lnSpc>
                          <a:spcPct val="115000"/>
                        </a:lnSpc>
                        <a:spcBef>
                          <a:spcPts val="2200"/>
                        </a:spcBef>
                        <a:spcAft>
                          <a:spcPts val="0"/>
                        </a:spcAft>
                        <a:buNone/>
                      </a:pPr>
                      <a:r>
                        <a:rPr lang="en-GB" sz="2000" b="1">
                          <a:solidFill>
                            <a:schemeClr val="bg1"/>
                          </a:solidFill>
                          <a:sym typeface="Times New Roman"/>
                        </a:rPr>
                        <a:t>Model/Method</a:t>
                      </a:r>
                      <a:endParaRPr sz="2000" b="1">
                        <a:solidFill>
                          <a:schemeClr val="bg1"/>
                        </a:solidFill>
                        <a:latin typeface="Times New Roman"/>
                        <a:ea typeface="Times New Roman"/>
                        <a:cs typeface="Times New Roman"/>
                        <a:sym typeface="Times New Roman"/>
                      </a:endParaRPr>
                    </a:p>
                  </a:txBody>
                  <a:tcPr marL="48250" marR="48250" marT="24125" marB="24125" anchor="ctr"/>
                </a:tc>
                <a:tc>
                  <a:txBody>
                    <a:bodyPr/>
                    <a:lstStyle/>
                    <a:p>
                      <a:pPr marL="0" lvl="0" indent="0" algn="ctr" rtl="0">
                        <a:lnSpc>
                          <a:spcPct val="115000"/>
                        </a:lnSpc>
                        <a:spcBef>
                          <a:spcPts val="2200"/>
                        </a:spcBef>
                        <a:spcAft>
                          <a:spcPts val="0"/>
                        </a:spcAft>
                        <a:buNone/>
                      </a:pPr>
                      <a:r>
                        <a:rPr lang="en-GB" sz="2000" b="1">
                          <a:solidFill>
                            <a:schemeClr val="bg1"/>
                          </a:solidFill>
                          <a:sym typeface="Times New Roman"/>
                        </a:rPr>
                        <a:t>Description</a:t>
                      </a:r>
                      <a:endParaRPr sz="2000" b="1">
                        <a:solidFill>
                          <a:schemeClr val="bg1"/>
                        </a:solidFill>
                        <a:latin typeface="Times New Roman"/>
                        <a:ea typeface="Times New Roman"/>
                        <a:cs typeface="Times New Roman"/>
                        <a:sym typeface="Times New Roman"/>
                      </a:endParaRPr>
                    </a:p>
                  </a:txBody>
                  <a:tcPr marL="48250" marR="48250" marT="24125" marB="24125" anchor="ctr"/>
                </a:tc>
                <a:tc>
                  <a:txBody>
                    <a:bodyPr/>
                    <a:lstStyle/>
                    <a:p>
                      <a:pPr marL="0" lvl="0" indent="0" algn="ctr" rtl="0">
                        <a:lnSpc>
                          <a:spcPct val="115000"/>
                        </a:lnSpc>
                        <a:spcBef>
                          <a:spcPts val="2200"/>
                        </a:spcBef>
                        <a:spcAft>
                          <a:spcPts val="0"/>
                        </a:spcAft>
                        <a:buNone/>
                      </a:pPr>
                      <a:r>
                        <a:rPr lang="en-GB" sz="2000" b="1" dirty="0">
                          <a:solidFill>
                            <a:schemeClr val="bg1"/>
                          </a:solidFill>
                          <a:sym typeface="Times New Roman"/>
                        </a:rPr>
                        <a:t>Performance</a:t>
                      </a:r>
                      <a:endParaRPr sz="2000" b="1" dirty="0">
                        <a:solidFill>
                          <a:schemeClr val="bg1"/>
                        </a:solidFill>
                        <a:latin typeface="Times New Roman"/>
                        <a:ea typeface="Times New Roman"/>
                        <a:cs typeface="Times New Roman"/>
                        <a:sym typeface="Times New Roman"/>
                      </a:endParaRPr>
                    </a:p>
                  </a:txBody>
                  <a:tcPr marL="48250" marR="48250" marT="24125" marB="24125" anchor="ctr"/>
                </a:tc>
                <a:extLst>
                  <a:ext uri="{0D108BD9-81ED-4DB2-BD59-A6C34878D82A}">
                    <a16:rowId xmlns:a16="http://schemas.microsoft.com/office/drawing/2014/main" val="10000"/>
                  </a:ext>
                </a:extLst>
              </a:tr>
              <a:tr h="1789305">
                <a:tc>
                  <a:txBody>
                    <a:bodyPr/>
                    <a:lstStyle/>
                    <a:p>
                      <a:pPr marL="0" lvl="0" indent="0" algn="ctr" rtl="0">
                        <a:spcBef>
                          <a:spcPts val="0"/>
                        </a:spcBef>
                        <a:spcAft>
                          <a:spcPts val="0"/>
                        </a:spcAft>
                        <a:buNone/>
                      </a:pPr>
                      <a:r>
                        <a:rPr lang="en-GB" sz="1600" dirty="0">
                          <a:solidFill>
                            <a:schemeClr val="bg1"/>
                          </a:solidFill>
                          <a:highlight>
                            <a:srgbClr val="FFFFFF"/>
                          </a:highlight>
                          <a:sym typeface="Times New Roman"/>
                        </a:rPr>
                        <a:t>Yu et al. (2020)</a:t>
                      </a:r>
                      <a:endParaRPr sz="1600" dirty="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ctr" rtl="0">
                        <a:lnSpc>
                          <a:spcPct val="150000"/>
                        </a:lnSpc>
                        <a:spcBef>
                          <a:spcPts val="2200"/>
                        </a:spcBef>
                        <a:spcAft>
                          <a:spcPts val="0"/>
                        </a:spcAft>
                        <a:buClr>
                          <a:schemeClr val="dk2"/>
                        </a:buClr>
                        <a:buSzPts val="1100"/>
                        <a:buFont typeface="Arial"/>
                        <a:buNone/>
                      </a:pPr>
                      <a:r>
                        <a:rPr lang="en-GB" sz="1600" dirty="0">
                          <a:solidFill>
                            <a:schemeClr val="bg1"/>
                          </a:solidFill>
                          <a:highlight>
                            <a:srgbClr val="FFFFFF"/>
                          </a:highlight>
                          <a:sym typeface="Times New Roman"/>
                        </a:rPr>
                        <a:t>Radiographic images</a:t>
                      </a:r>
                      <a:endParaRPr sz="1600" dirty="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ctr" rtl="0">
                        <a:lnSpc>
                          <a:spcPct val="150000"/>
                        </a:lnSpc>
                        <a:spcBef>
                          <a:spcPts val="2200"/>
                        </a:spcBef>
                        <a:spcAft>
                          <a:spcPts val="0"/>
                        </a:spcAft>
                        <a:buClr>
                          <a:schemeClr val="dk2"/>
                        </a:buClr>
                        <a:buSzPts val="1100"/>
                        <a:buFont typeface="Arial"/>
                        <a:buNone/>
                      </a:pPr>
                      <a:r>
                        <a:rPr lang="en-GB" sz="1600" dirty="0">
                          <a:solidFill>
                            <a:schemeClr val="bg1"/>
                          </a:solidFill>
                          <a:highlight>
                            <a:srgbClr val="FFFFFF"/>
                          </a:highlight>
                          <a:sym typeface="Times New Roman"/>
                        </a:rPr>
                        <a:t>Inception </a:t>
                      </a:r>
                      <a:r>
                        <a:rPr lang="en-GB" sz="1600" dirty="0" err="1">
                          <a:solidFill>
                            <a:schemeClr val="bg1"/>
                          </a:solidFill>
                          <a:highlight>
                            <a:srgbClr val="FFFFFF"/>
                          </a:highlight>
                          <a:sym typeface="Times New Roman"/>
                        </a:rPr>
                        <a:t>V3</a:t>
                      </a:r>
                      <a:endParaRPr sz="1600" dirty="0">
                        <a:solidFill>
                          <a:schemeClr val="bg1"/>
                        </a:solidFill>
                        <a:highlight>
                          <a:srgbClr val="FFFFFF"/>
                        </a:highlight>
                        <a:sym typeface="Times New Roman"/>
                      </a:endParaRPr>
                    </a:p>
                    <a:p>
                      <a:pPr marL="0" lvl="0" indent="0" algn="ctr" rtl="0">
                        <a:spcBef>
                          <a:spcPts val="0"/>
                        </a:spcBef>
                        <a:spcAft>
                          <a:spcPts val="0"/>
                        </a:spcAft>
                        <a:buNone/>
                      </a:pPr>
                      <a:endParaRPr sz="1600" dirty="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marR="0" lvl="0" indent="0" algn="just" defTabSz="914400" rtl="0" eaLnBrk="1" fontAlgn="auto" latinLnBrk="0" hangingPunct="1">
                        <a:lnSpc>
                          <a:spcPct val="150000"/>
                        </a:lnSpc>
                        <a:spcBef>
                          <a:spcPts val="2200"/>
                        </a:spcBef>
                        <a:spcAft>
                          <a:spcPts val="0"/>
                        </a:spcAft>
                        <a:buClr>
                          <a:schemeClr val="dk2"/>
                        </a:buClr>
                        <a:buSzPts val="1100"/>
                        <a:buFont typeface="Arial"/>
                        <a:buNone/>
                        <a:tabLst/>
                        <a:defRPr/>
                      </a:pPr>
                      <a:r>
                        <a:rPr lang="en-GB" sz="1600" dirty="0">
                          <a:solidFill>
                            <a:schemeClr val="bg1"/>
                          </a:solidFill>
                          <a:highlight>
                            <a:srgbClr val="FFFFFF"/>
                          </a:highlight>
                          <a:sym typeface="Times New Roman"/>
                        </a:rPr>
                        <a:t>The proposed algorithm performed well in terms of </a:t>
                      </a:r>
                      <a:r>
                        <a:rPr lang="en-GB" sz="1600" dirty="0" err="1">
                          <a:solidFill>
                            <a:schemeClr val="bg1"/>
                          </a:solidFill>
                          <a:highlight>
                            <a:srgbClr val="FFFFFF"/>
                          </a:highlight>
                          <a:sym typeface="Times New Roman"/>
                        </a:rPr>
                        <a:t>APFF</a:t>
                      </a:r>
                      <a:r>
                        <a:rPr lang="en-GB" sz="1600" dirty="0">
                          <a:solidFill>
                            <a:schemeClr val="bg1"/>
                          </a:solidFill>
                          <a:highlight>
                            <a:srgbClr val="FFFFFF"/>
                          </a:highlight>
                          <a:sym typeface="Times New Roman"/>
                        </a:rPr>
                        <a:t> </a:t>
                      </a:r>
                      <a:r>
                        <a:rPr lang="en-GB" sz="1600" u="none" kern="1200" dirty="0">
                          <a:solidFill>
                            <a:schemeClr val="bg1"/>
                          </a:solidFill>
                          <a:highlight>
                            <a:srgbClr val="FFFFFF"/>
                          </a:highlight>
                          <a:sym typeface="Times New Roman"/>
                        </a:rPr>
                        <a:t>(</a:t>
                      </a:r>
                      <a:r>
                        <a:rPr lang="en-US" sz="1600" u="none" kern="1200" dirty="0">
                          <a:solidFill>
                            <a:schemeClr val="bg1"/>
                          </a:solidFill>
                          <a:highlight>
                            <a:srgbClr val="FFFFFF"/>
                          </a:highlight>
                        </a:rPr>
                        <a:t>Atypical Periprosthetic Femoral Fracture Associated</a:t>
                      </a:r>
                      <a:r>
                        <a:rPr lang="en-GB" sz="1600" u="sng" kern="1200" dirty="0">
                          <a:solidFill>
                            <a:schemeClr val="bg1"/>
                          </a:solidFill>
                          <a:highlight>
                            <a:srgbClr val="FFFFFF"/>
                          </a:highlight>
                          <a:sym typeface="Times New Roman"/>
                        </a:rPr>
                        <a:t>) </a:t>
                      </a:r>
                      <a:r>
                        <a:rPr lang="en-GB" sz="1600" dirty="0">
                          <a:solidFill>
                            <a:schemeClr val="bg1"/>
                          </a:solidFill>
                          <a:highlight>
                            <a:srgbClr val="FFFFFF"/>
                          </a:highlight>
                          <a:sym typeface="Times New Roman"/>
                        </a:rPr>
                        <a:t>detection, but </a:t>
                      </a:r>
                      <a:r>
                        <a:rPr lang="en-GB" sz="1600" u="sng" dirty="0">
                          <a:solidFill>
                            <a:schemeClr val="bg1"/>
                          </a:solidFill>
                          <a:highlight>
                            <a:srgbClr val="FFFFFF"/>
                          </a:highlight>
                          <a:sym typeface="Times New Roman"/>
                        </a:rPr>
                        <a:t>not so </a:t>
                      </a:r>
                      <a:r>
                        <a:rPr lang="en-GB" sz="1600" dirty="0">
                          <a:solidFill>
                            <a:schemeClr val="bg1"/>
                          </a:solidFill>
                          <a:highlight>
                            <a:srgbClr val="FFFFFF"/>
                          </a:highlight>
                          <a:sym typeface="Times New Roman"/>
                        </a:rPr>
                        <a:t>well in terms of fracture localization</a:t>
                      </a:r>
                      <a:endParaRPr sz="1600" dirty="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endParaRPr sz="1600">
                        <a:solidFill>
                          <a:schemeClr val="bg1"/>
                        </a:solidFill>
                        <a:highlight>
                          <a:srgbClr val="FFFFFF"/>
                        </a:highlight>
                        <a:sym typeface="Times New Roman"/>
                      </a:endParaRPr>
                    </a:p>
                    <a:p>
                      <a:pPr marL="0" lvl="0" indent="0" algn="l" rtl="0">
                        <a:spcBef>
                          <a:spcPts val="0"/>
                        </a:spcBef>
                        <a:spcAft>
                          <a:spcPts val="0"/>
                        </a:spcAft>
                        <a:buNone/>
                      </a:pPr>
                      <a:r>
                        <a:rPr lang="en-GB" sz="1600">
                          <a:solidFill>
                            <a:schemeClr val="bg1"/>
                          </a:solidFill>
                          <a:highlight>
                            <a:srgbClr val="FFFFFF"/>
                          </a:highlight>
                          <a:sym typeface="Times New Roman"/>
                        </a:rPr>
                        <a:t>Accuracy = 96.9 %</a:t>
                      </a:r>
                      <a:endParaRPr sz="1600">
                        <a:solidFill>
                          <a:schemeClr val="bg1"/>
                        </a:solidFill>
                        <a:highlight>
                          <a:srgbClr val="FFFFFF"/>
                        </a:highlight>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1380800">
                <a:tc>
                  <a:txBody>
                    <a:bodyPr/>
                    <a:lstStyle/>
                    <a:p>
                      <a:pPr marL="0" lvl="0" indent="0" algn="ctr" rtl="0">
                        <a:spcBef>
                          <a:spcPts val="0"/>
                        </a:spcBef>
                        <a:spcAft>
                          <a:spcPts val="0"/>
                        </a:spcAft>
                        <a:buNone/>
                      </a:pPr>
                      <a:r>
                        <a:rPr lang="en-GB" sz="1600">
                          <a:solidFill>
                            <a:schemeClr val="bg1"/>
                          </a:solidFill>
                          <a:highlight>
                            <a:srgbClr val="FFFFFF"/>
                          </a:highlight>
                          <a:sym typeface="Times New Roman"/>
                        </a:rPr>
                        <a:t>Majkowska et al. (2020)</a:t>
                      </a:r>
                      <a:endParaRPr sz="160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ctr" rtl="0">
                        <a:lnSpc>
                          <a:spcPct val="150000"/>
                        </a:lnSpc>
                        <a:spcBef>
                          <a:spcPts val="2200"/>
                        </a:spcBef>
                        <a:spcAft>
                          <a:spcPts val="0"/>
                        </a:spcAft>
                        <a:buClr>
                          <a:schemeClr val="dk2"/>
                        </a:buClr>
                        <a:buSzPts val="1100"/>
                        <a:buFont typeface="Arial"/>
                        <a:buNone/>
                      </a:pPr>
                      <a:r>
                        <a:rPr lang="en-GB" sz="1600">
                          <a:solidFill>
                            <a:schemeClr val="bg1"/>
                          </a:solidFill>
                          <a:highlight>
                            <a:srgbClr val="FFFFFF"/>
                          </a:highlight>
                          <a:sym typeface="Times New Roman"/>
                        </a:rPr>
                        <a:t>Radiographic images</a:t>
                      </a:r>
                      <a:endParaRPr sz="160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ctr" rtl="0">
                        <a:lnSpc>
                          <a:spcPct val="150000"/>
                        </a:lnSpc>
                        <a:spcBef>
                          <a:spcPts val="2200"/>
                        </a:spcBef>
                        <a:spcAft>
                          <a:spcPts val="0"/>
                        </a:spcAft>
                        <a:buClr>
                          <a:schemeClr val="dk2"/>
                        </a:buClr>
                        <a:buSzPts val="1100"/>
                        <a:buFont typeface="Arial"/>
                        <a:buNone/>
                      </a:pPr>
                      <a:r>
                        <a:rPr lang="en-GB" sz="1600" dirty="0" err="1">
                          <a:solidFill>
                            <a:schemeClr val="bg1"/>
                          </a:solidFill>
                          <a:highlight>
                            <a:srgbClr val="FFFFFF"/>
                          </a:highlight>
                          <a:sym typeface="Times New Roman"/>
                        </a:rPr>
                        <a:t>Xception</a:t>
                      </a:r>
                      <a:endParaRPr sz="1600" dirty="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50000"/>
                        </a:lnSpc>
                        <a:spcBef>
                          <a:spcPts val="2200"/>
                        </a:spcBef>
                        <a:spcAft>
                          <a:spcPts val="0"/>
                        </a:spcAft>
                        <a:buNone/>
                      </a:pPr>
                      <a:r>
                        <a:rPr lang="en-GB" sz="1600" dirty="0">
                          <a:solidFill>
                            <a:schemeClr val="bg1"/>
                          </a:solidFill>
                          <a:highlight>
                            <a:srgbClr val="FFFFFF"/>
                          </a:highlight>
                          <a:sym typeface="Times New Roman"/>
                        </a:rPr>
                        <a:t>The authors developed a model to detect opacity, pneumothorax, mass or nodule, and fractures</a:t>
                      </a:r>
                      <a:endParaRPr sz="1600" dirty="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endParaRPr sz="1600">
                        <a:solidFill>
                          <a:schemeClr val="bg1"/>
                        </a:solidFill>
                        <a:highlight>
                          <a:srgbClr val="FFFFFF"/>
                        </a:highlight>
                        <a:sym typeface="Times New Roman"/>
                      </a:endParaRPr>
                    </a:p>
                    <a:p>
                      <a:pPr marL="0" lvl="0" indent="0" algn="l" rtl="0">
                        <a:spcBef>
                          <a:spcPts val="0"/>
                        </a:spcBef>
                        <a:spcAft>
                          <a:spcPts val="0"/>
                        </a:spcAft>
                        <a:buNone/>
                      </a:pPr>
                      <a:r>
                        <a:rPr lang="en-GB" sz="1600">
                          <a:solidFill>
                            <a:schemeClr val="bg1"/>
                          </a:solidFill>
                          <a:highlight>
                            <a:srgbClr val="FFFFFF"/>
                          </a:highlight>
                          <a:sym typeface="Times New Roman"/>
                        </a:rPr>
                        <a:t>Accuracy = 86 %</a:t>
                      </a:r>
                      <a:endParaRPr sz="1600">
                        <a:solidFill>
                          <a:schemeClr val="bg1"/>
                        </a:solidFill>
                        <a:highlight>
                          <a:srgbClr val="FFFFFF"/>
                        </a:highlight>
                        <a:sym typeface="Times New Roman"/>
                      </a:endParaRPr>
                    </a:p>
                    <a:p>
                      <a:pPr marL="0" lvl="0" indent="0" algn="l" rtl="0">
                        <a:spcBef>
                          <a:spcPts val="0"/>
                        </a:spcBef>
                        <a:spcAft>
                          <a:spcPts val="0"/>
                        </a:spcAft>
                        <a:buNone/>
                      </a:pPr>
                      <a:endParaRPr sz="1600">
                        <a:solidFill>
                          <a:schemeClr val="bg1"/>
                        </a:solidFill>
                        <a:highlight>
                          <a:srgbClr val="FFFFFF"/>
                        </a:highlight>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1380800">
                <a:tc>
                  <a:txBody>
                    <a:bodyPr/>
                    <a:lstStyle/>
                    <a:p>
                      <a:pPr marL="0" lvl="0" indent="0" algn="ctr" rtl="0">
                        <a:spcBef>
                          <a:spcPts val="0"/>
                        </a:spcBef>
                        <a:spcAft>
                          <a:spcPts val="0"/>
                        </a:spcAft>
                        <a:buNone/>
                      </a:pPr>
                      <a:r>
                        <a:rPr lang="en-GB" sz="1600">
                          <a:solidFill>
                            <a:schemeClr val="bg1"/>
                          </a:solidFill>
                          <a:highlight>
                            <a:srgbClr val="FFFFFF"/>
                          </a:highlight>
                          <a:sym typeface="Times New Roman"/>
                        </a:rPr>
                        <a:t>Wang et al. (2022)</a:t>
                      </a:r>
                      <a:endParaRPr sz="160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GB" sz="1600">
                          <a:solidFill>
                            <a:schemeClr val="bg1"/>
                          </a:solidFill>
                          <a:highlight>
                            <a:srgbClr val="FFFFFF"/>
                          </a:highlight>
                          <a:sym typeface="Times New Roman"/>
                        </a:rPr>
                        <a:t>CT</a:t>
                      </a:r>
                      <a:endParaRPr sz="160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Clr>
                          <a:schemeClr val="dk2"/>
                        </a:buClr>
                        <a:buSzPts val="1100"/>
                        <a:buFont typeface="Arial"/>
                        <a:buNone/>
                      </a:pPr>
                      <a:r>
                        <a:rPr lang="en-GB" sz="1600" dirty="0" err="1">
                          <a:solidFill>
                            <a:schemeClr val="bg1"/>
                          </a:solidFill>
                          <a:highlight>
                            <a:srgbClr val="FFFFFF"/>
                          </a:highlight>
                          <a:sym typeface="Times New Roman"/>
                        </a:rPr>
                        <a:t>AlexNet</a:t>
                      </a:r>
                      <a:r>
                        <a:rPr lang="en-GB" sz="1600" dirty="0">
                          <a:solidFill>
                            <a:schemeClr val="bg1"/>
                          </a:solidFill>
                          <a:highlight>
                            <a:srgbClr val="FFFFFF"/>
                          </a:highlight>
                          <a:sym typeface="Times New Roman"/>
                        </a:rPr>
                        <a:t> and </a:t>
                      </a:r>
                      <a:r>
                        <a:rPr lang="en-GB" sz="1600" dirty="0" err="1">
                          <a:solidFill>
                            <a:schemeClr val="bg1"/>
                          </a:solidFill>
                          <a:highlight>
                            <a:srgbClr val="FFFFFF"/>
                          </a:highlight>
                          <a:sym typeface="Times New Roman"/>
                        </a:rPr>
                        <a:t>GoogLeNet</a:t>
                      </a:r>
                      <a:endParaRPr sz="1600" dirty="0">
                        <a:solidFill>
                          <a:schemeClr val="bg1"/>
                        </a:solidFill>
                        <a:highlight>
                          <a:srgbClr val="FFFFFF"/>
                        </a:highlight>
                        <a:sym typeface="Times New Roman"/>
                      </a:endParaRPr>
                    </a:p>
                    <a:p>
                      <a:pPr marL="0" lvl="0" indent="0" algn="ctr" rtl="0">
                        <a:spcBef>
                          <a:spcPts val="0"/>
                        </a:spcBef>
                        <a:spcAft>
                          <a:spcPts val="0"/>
                        </a:spcAft>
                        <a:buNone/>
                      </a:pPr>
                      <a:endParaRPr sz="1600" dirty="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50000"/>
                        </a:lnSpc>
                        <a:spcBef>
                          <a:spcPts val="2200"/>
                        </a:spcBef>
                        <a:spcAft>
                          <a:spcPts val="0"/>
                        </a:spcAft>
                        <a:buClr>
                          <a:schemeClr val="dk2"/>
                        </a:buClr>
                        <a:buSzPts val="1100"/>
                        <a:buFont typeface="Arial"/>
                        <a:buNone/>
                      </a:pPr>
                      <a:r>
                        <a:rPr lang="en-GB" sz="1600" dirty="0">
                          <a:solidFill>
                            <a:schemeClr val="bg1"/>
                          </a:solidFill>
                          <a:highlight>
                            <a:srgbClr val="FFFFFF"/>
                          </a:highlight>
                          <a:sym typeface="Times New Roman"/>
                        </a:rPr>
                        <a:t>The author implemented a novel method for the classification and detection of mandibular fracture.</a:t>
                      </a:r>
                      <a:endParaRPr sz="1600" dirty="0">
                        <a:solidFill>
                          <a:schemeClr val="bg1"/>
                        </a:solidFill>
                        <a:highlight>
                          <a:srgbClr val="FFFFFF"/>
                        </a:highlight>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endParaRPr sz="1600" dirty="0">
                        <a:solidFill>
                          <a:schemeClr val="bg1"/>
                        </a:solidFill>
                        <a:highlight>
                          <a:srgbClr val="FFFFFF"/>
                        </a:highlight>
                        <a:sym typeface="Times New Roman"/>
                      </a:endParaRPr>
                    </a:p>
                    <a:p>
                      <a:pPr marL="0" lvl="0" indent="0" algn="l" rtl="0">
                        <a:spcBef>
                          <a:spcPts val="0"/>
                        </a:spcBef>
                        <a:spcAft>
                          <a:spcPts val="0"/>
                        </a:spcAft>
                        <a:buNone/>
                      </a:pPr>
                      <a:r>
                        <a:rPr lang="en-GB" sz="1600" dirty="0">
                          <a:solidFill>
                            <a:schemeClr val="bg1"/>
                          </a:solidFill>
                          <a:highlight>
                            <a:srgbClr val="FFFFFF"/>
                          </a:highlight>
                          <a:sym typeface="Times New Roman"/>
                        </a:rPr>
                        <a:t>Accuracy = 90 %</a:t>
                      </a:r>
                      <a:endParaRPr sz="1600" dirty="0">
                        <a:solidFill>
                          <a:schemeClr val="bg1"/>
                        </a:solidFill>
                        <a:highlight>
                          <a:srgbClr val="FFFFFF"/>
                        </a:highlight>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2769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74C22-AF9C-6D58-F345-9516B54305F5}"/>
              </a:ext>
            </a:extLst>
          </p:cNvPr>
          <p:cNvSpPr>
            <a:spLocks noGrp="1"/>
          </p:cNvSpPr>
          <p:nvPr>
            <p:ph type="title"/>
          </p:nvPr>
        </p:nvSpPr>
        <p:spPr>
          <a:xfrm>
            <a:off x="609600" y="191386"/>
            <a:ext cx="10972800" cy="592511"/>
          </a:xfrm>
        </p:spPr>
        <p:txBody>
          <a:bodyPr/>
          <a:lstStyle/>
          <a:p>
            <a:r>
              <a:rPr lang="en-US" dirty="0"/>
              <a:t>Why CNN? </a:t>
            </a:r>
          </a:p>
        </p:txBody>
      </p:sp>
      <p:sp>
        <p:nvSpPr>
          <p:cNvPr id="7" name="TextBox 6">
            <a:extLst>
              <a:ext uri="{FF2B5EF4-FFF2-40B4-BE49-F238E27FC236}">
                <a16:creationId xmlns:a16="http://schemas.microsoft.com/office/drawing/2014/main" id="{7479F7FB-1229-6FA6-6BA9-7C3A3D6968E0}"/>
              </a:ext>
            </a:extLst>
          </p:cNvPr>
          <p:cNvSpPr txBox="1"/>
          <p:nvPr/>
        </p:nvSpPr>
        <p:spPr>
          <a:xfrm>
            <a:off x="584792" y="805158"/>
            <a:ext cx="11150009" cy="4724370"/>
          </a:xfrm>
          <a:prstGeom prst="rect">
            <a:avLst/>
          </a:prstGeom>
          <a:solidFill>
            <a:schemeClr val="tx1"/>
          </a:solidFill>
        </p:spPr>
        <p:txBody>
          <a:bodyPr wrap="square" rtlCol="0">
            <a:spAutoFit/>
          </a:bodyPr>
          <a:lstStyle/>
          <a:p>
            <a:pPr marL="285750" indent="-285750">
              <a:buFont typeface="Wingdings" panose="05000000000000000000" pitchFamily="2" charset="2"/>
              <a:buChar char="ü"/>
            </a:pPr>
            <a:r>
              <a:rPr lang="en-US" sz="2000" dirty="0">
                <a:solidFill>
                  <a:schemeClr val="bg1"/>
                </a:solidFill>
              </a:rPr>
              <a:t>As per the previous slide’s literature review, there are some models to develop this system such as</a:t>
            </a:r>
          </a:p>
          <a:p>
            <a:pPr marL="1371600" indent="-404813">
              <a:buFont typeface="Arial" panose="020B0604020202020204" pitchFamily="34" charset="0"/>
              <a:buChar char="•"/>
            </a:pPr>
            <a:r>
              <a:rPr lang="en-GB" sz="2000" dirty="0">
                <a:solidFill>
                  <a:schemeClr val="bg1"/>
                </a:solidFill>
                <a:sym typeface="Times New Roman"/>
              </a:rPr>
              <a:t>Inception </a:t>
            </a:r>
            <a:r>
              <a:rPr lang="en-GB" sz="2000" dirty="0" err="1">
                <a:solidFill>
                  <a:schemeClr val="bg1"/>
                </a:solidFill>
                <a:sym typeface="Times New Roman"/>
              </a:rPr>
              <a:t>V3</a:t>
            </a:r>
            <a:endParaRPr lang="en-GB" sz="2000" dirty="0">
              <a:solidFill>
                <a:schemeClr val="bg1"/>
              </a:solidFill>
              <a:sym typeface="Times New Roman"/>
            </a:endParaRPr>
          </a:p>
          <a:p>
            <a:pPr marL="1371600" indent="-404813">
              <a:buFont typeface="Arial" panose="020B0604020202020204" pitchFamily="34" charset="0"/>
              <a:buChar char="•"/>
            </a:pPr>
            <a:r>
              <a:rPr lang="en-GB" sz="2000" dirty="0" err="1">
                <a:solidFill>
                  <a:schemeClr val="bg1"/>
                </a:solidFill>
                <a:sym typeface="Times New Roman"/>
              </a:rPr>
              <a:t>Xception</a:t>
            </a:r>
            <a:endParaRPr lang="en-GB" sz="2000" dirty="0">
              <a:solidFill>
                <a:schemeClr val="bg1"/>
              </a:solidFill>
              <a:sym typeface="Times New Roman"/>
            </a:endParaRPr>
          </a:p>
          <a:p>
            <a:pPr marL="1371600" indent="-404813">
              <a:buFont typeface="Arial" panose="020B0604020202020204" pitchFamily="34" charset="0"/>
              <a:buChar char="•"/>
            </a:pPr>
            <a:r>
              <a:rPr lang="en-GB" sz="2000" dirty="0" err="1">
                <a:solidFill>
                  <a:schemeClr val="bg1"/>
                </a:solidFill>
                <a:sym typeface="Times New Roman"/>
              </a:rPr>
              <a:t>AlexNet</a:t>
            </a:r>
            <a:r>
              <a:rPr lang="en-GB" sz="2000" dirty="0">
                <a:solidFill>
                  <a:schemeClr val="bg1"/>
                </a:solidFill>
                <a:sym typeface="Times New Roman"/>
              </a:rPr>
              <a:t> </a:t>
            </a:r>
          </a:p>
          <a:p>
            <a:pPr marL="1371600" indent="-404813">
              <a:buFont typeface="Arial" panose="020B0604020202020204" pitchFamily="34" charset="0"/>
              <a:buChar char="•"/>
            </a:pPr>
            <a:r>
              <a:rPr lang="en-GB" sz="2000" dirty="0" err="1">
                <a:solidFill>
                  <a:schemeClr val="bg1"/>
                </a:solidFill>
                <a:sym typeface="Times New Roman"/>
              </a:rPr>
              <a:t>GoogLeNet</a:t>
            </a:r>
            <a:endParaRPr lang="en-GB" sz="2000" dirty="0">
              <a:solidFill>
                <a:schemeClr val="bg1"/>
              </a:solidFill>
              <a:sym typeface="Times New Roman"/>
            </a:endParaRPr>
          </a:p>
          <a:p>
            <a:pPr marL="966787"/>
            <a:endParaRPr lang="en-GB" sz="1200" dirty="0">
              <a:solidFill>
                <a:schemeClr val="bg1"/>
              </a:solidFill>
              <a:sym typeface="Times New Roman"/>
            </a:endParaRPr>
          </a:p>
          <a:p>
            <a:pPr marL="339725" indent="-285750">
              <a:buFont typeface="Wingdings" panose="05000000000000000000" pitchFamily="2" charset="2"/>
              <a:buChar char="ü"/>
            </a:pPr>
            <a:r>
              <a:rPr lang="en-GB" sz="2000" dirty="0">
                <a:solidFill>
                  <a:schemeClr val="bg1"/>
                </a:solidFill>
                <a:sym typeface="Times New Roman"/>
              </a:rPr>
              <a:t>Also, those literature review helped to find out some </a:t>
            </a:r>
            <a:r>
              <a:rPr lang="en-GB" sz="2000" b="1" u="sng" dirty="0">
                <a:solidFill>
                  <a:schemeClr val="bg1"/>
                </a:solidFill>
                <a:sym typeface="Times New Roman"/>
              </a:rPr>
              <a:t>GAPS</a:t>
            </a:r>
            <a:r>
              <a:rPr lang="en-GB" sz="2000" dirty="0">
                <a:solidFill>
                  <a:schemeClr val="bg1"/>
                </a:solidFill>
                <a:sym typeface="Times New Roman"/>
              </a:rPr>
              <a:t> as follows</a:t>
            </a:r>
          </a:p>
          <a:p>
            <a:pPr marL="1371600" lvl="2" indent="-404813">
              <a:buClr>
                <a:srgbClr val="5E696C"/>
              </a:buClr>
              <a:buSzPts val="1800"/>
              <a:buFont typeface="Arial" panose="020B0604020202020204" pitchFamily="34" charset="0"/>
              <a:buChar char="•"/>
            </a:pPr>
            <a:r>
              <a:rPr lang="en-US" sz="2000" dirty="0">
                <a:solidFill>
                  <a:schemeClr val="bg1"/>
                </a:solidFill>
                <a:sym typeface="Lato"/>
              </a:rPr>
              <a:t>Dataset (using selective bone parts images as a data)</a:t>
            </a:r>
          </a:p>
          <a:p>
            <a:pPr marL="1371600" lvl="2" indent="-404813">
              <a:buClr>
                <a:srgbClr val="5E696C"/>
              </a:buClr>
              <a:buSzPts val="1800"/>
              <a:buFont typeface="Arial" panose="020B0604020202020204" pitchFamily="34" charset="0"/>
              <a:buChar char="•"/>
            </a:pPr>
            <a:r>
              <a:rPr lang="en-US" sz="2000" dirty="0">
                <a:solidFill>
                  <a:schemeClr val="bg1"/>
                </a:solidFill>
                <a:sym typeface="Lato"/>
              </a:rPr>
              <a:t>Using single pre-trained model approach only</a:t>
            </a:r>
          </a:p>
          <a:p>
            <a:pPr marL="1371600" lvl="2" indent="-404813">
              <a:buClr>
                <a:srgbClr val="5E696C"/>
              </a:buClr>
              <a:buSzPts val="1800"/>
              <a:buFont typeface="Arial" panose="020B0604020202020204" pitchFamily="34" charset="0"/>
              <a:buChar char="•"/>
            </a:pPr>
            <a:r>
              <a:rPr lang="en-US" sz="2000" dirty="0">
                <a:solidFill>
                  <a:schemeClr val="bg1"/>
                </a:solidFill>
                <a:sym typeface="Lato"/>
              </a:rPr>
              <a:t>Accuracy was not impressive</a:t>
            </a:r>
          </a:p>
          <a:p>
            <a:pPr marL="966787" lvl="2">
              <a:buClr>
                <a:srgbClr val="5E696C"/>
              </a:buClr>
              <a:buSzPts val="1800"/>
            </a:pPr>
            <a:endParaRPr lang="en-US" sz="1200" dirty="0">
              <a:solidFill>
                <a:schemeClr val="bg1"/>
              </a:solidFill>
              <a:sym typeface="Lato"/>
            </a:endParaRPr>
          </a:p>
          <a:p>
            <a:pPr marL="339725" lvl="2" indent="-339725" algn="just">
              <a:buClr>
                <a:srgbClr val="5E696C"/>
              </a:buClr>
              <a:buSzPts val="1800"/>
              <a:buFont typeface="Wingdings" panose="05000000000000000000" pitchFamily="2" charset="2"/>
              <a:buChar char="ü"/>
            </a:pPr>
            <a:r>
              <a:rPr lang="en-US" sz="2000" dirty="0">
                <a:solidFill>
                  <a:schemeClr val="bg1"/>
                </a:solidFill>
                <a:sym typeface="Lato"/>
              </a:rPr>
              <a:t>To solve those Gaps, I choose CNN and my </a:t>
            </a:r>
            <a:r>
              <a:rPr lang="en-US" sz="2000" b="1" u="sng" dirty="0">
                <a:solidFill>
                  <a:schemeClr val="bg1"/>
                </a:solidFill>
                <a:sym typeface="Lato"/>
              </a:rPr>
              <a:t>PROPOSED SOLUTION</a:t>
            </a:r>
            <a:r>
              <a:rPr lang="en-US" sz="2000" dirty="0">
                <a:solidFill>
                  <a:schemeClr val="bg1"/>
                </a:solidFill>
                <a:sym typeface="Lato"/>
              </a:rPr>
              <a:t> is</a:t>
            </a:r>
            <a:r>
              <a:rPr lang="en-US" dirty="0">
                <a:solidFill>
                  <a:schemeClr val="bg1"/>
                </a:solidFill>
                <a:sym typeface="Lato"/>
              </a:rPr>
              <a:t> </a:t>
            </a:r>
            <a:r>
              <a:rPr lang="en-US" sz="2000" dirty="0">
                <a:solidFill>
                  <a:srgbClr val="002060"/>
                </a:solidFill>
                <a:sym typeface="Lato"/>
              </a:rPr>
              <a:t>“</a:t>
            </a:r>
            <a:r>
              <a:rPr lang="en-US" sz="2000" i="1" dirty="0">
                <a:solidFill>
                  <a:srgbClr val="002060"/>
                </a:solidFill>
              </a:rPr>
              <a:t>Using a CNN is the best approach for bone fracture detection in X-ray images. These models offer high accuracy, effective feature extraction, and scalability, making them a reliable tool for healthcare professionals to diagnose and treat bone fractures efficiently.”</a:t>
            </a:r>
            <a:endParaRPr lang="en-US" dirty="0">
              <a:solidFill>
                <a:schemeClr val="bg1"/>
              </a:solidFill>
            </a:endParaRPr>
          </a:p>
          <a:p>
            <a:endParaRPr lang="en-US" dirty="0">
              <a:solidFill>
                <a:schemeClr val="bg1"/>
              </a:solidFill>
            </a:endParaRPr>
          </a:p>
        </p:txBody>
      </p:sp>
      <p:sp>
        <p:nvSpPr>
          <p:cNvPr id="8" name="Rectangle 7">
            <a:extLst>
              <a:ext uri="{FF2B5EF4-FFF2-40B4-BE49-F238E27FC236}">
                <a16:creationId xmlns:a16="http://schemas.microsoft.com/office/drawing/2014/main" id="{69517A66-D6ED-44F9-D4A1-D46A48697261}"/>
              </a:ext>
            </a:extLst>
          </p:cNvPr>
          <p:cNvSpPr/>
          <p:nvPr/>
        </p:nvSpPr>
        <p:spPr>
          <a:xfrm>
            <a:off x="691115" y="691116"/>
            <a:ext cx="3094074" cy="92781"/>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110;p19">
            <a:extLst>
              <a:ext uri="{FF2B5EF4-FFF2-40B4-BE49-F238E27FC236}">
                <a16:creationId xmlns:a16="http://schemas.microsoft.com/office/drawing/2014/main" id="{66407F63-6706-D6B0-1F2C-A32C06064866}"/>
              </a:ext>
            </a:extLst>
          </p:cNvPr>
          <p:cNvPicPr preferRelativeResize="0"/>
          <p:nvPr/>
        </p:nvPicPr>
        <p:blipFill>
          <a:blip r:embed="rId2">
            <a:alphaModFix/>
          </a:blip>
          <a:stretch>
            <a:fillRect/>
          </a:stretch>
        </p:blipFill>
        <p:spPr>
          <a:xfrm>
            <a:off x="7840688" y="5049289"/>
            <a:ext cx="4024971" cy="1617325"/>
          </a:xfrm>
          <a:prstGeom prst="rect">
            <a:avLst/>
          </a:prstGeom>
          <a:noFill/>
          <a:ln>
            <a:noFill/>
          </a:ln>
        </p:spPr>
      </p:pic>
    </p:spTree>
    <p:extLst>
      <p:ext uri="{BB962C8B-B14F-4D97-AF65-F5344CB8AC3E}">
        <p14:creationId xmlns:p14="http://schemas.microsoft.com/office/powerpoint/2010/main" val="391876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DC4-8B30-98A0-5BAB-C78BA4A4AD55}"/>
              </a:ext>
            </a:extLst>
          </p:cNvPr>
          <p:cNvSpPr>
            <a:spLocks noGrp="1"/>
          </p:cNvSpPr>
          <p:nvPr>
            <p:ph type="title"/>
          </p:nvPr>
        </p:nvSpPr>
        <p:spPr>
          <a:xfrm>
            <a:off x="425027" y="1337733"/>
            <a:ext cx="10972800" cy="705925"/>
          </a:xfrm>
        </p:spPr>
        <p:txBody>
          <a:bodyPr/>
          <a:lstStyle/>
          <a:p>
            <a:r>
              <a:rPr lang="en-US" dirty="0"/>
              <a:t>Research Details</a:t>
            </a:r>
          </a:p>
        </p:txBody>
      </p:sp>
      <p:sp>
        <p:nvSpPr>
          <p:cNvPr id="10" name="Google Shape;94;p17">
            <a:extLst>
              <a:ext uri="{FF2B5EF4-FFF2-40B4-BE49-F238E27FC236}">
                <a16:creationId xmlns:a16="http://schemas.microsoft.com/office/drawing/2014/main" id="{EE914F3A-0503-89E8-CD7C-34B12C53FA1B}"/>
              </a:ext>
            </a:extLst>
          </p:cNvPr>
          <p:cNvSpPr txBox="1">
            <a:spLocks/>
          </p:cNvSpPr>
          <p:nvPr/>
        </p:nvSpPr>
        <p:spPr>
          <a:xfrm>
            <a:off x="272626" y="2227101"/>
            <a:ext cx="11106574" cy="4506921"/>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SzPts val="990"/>
            </a:pPr>
            <a:r>
              <a:rPr lang="en-US" sz="2000" dirty="0">
                <a:latin typeface="Montserrat"/>
                <a:ea typeface="Montserrat"/>
                <a:cs typeface="Montserrat"/>
                <a:sym typeface="Montserrat"/>
              </a:rPr>
              <a:t>Research Question </a:t>
            </a:r>
            <a:r>
              <a:rPr lang="en-US" sz="2400" b="0" dirty="0">
                <a:latin typeface="Montserrat"/>
                <a:ea typeface="Montserrat"/>
                <a:cs typeface="Montserrat"/>
                <a:sym typeface="Montserrat"/>
              </a:rPr>
              <a:t>: </a:t>
            </a:r>
            <a:r>
              <a:rPr lang="en-US" sz="1800" b="0" dirty="0">
                <a:latin typeface="Montserrat"/>
                <a:ea typeface="Montserrat"/>
                <a:cs typeface="Montserrat"/>
                <a:sym typeface="Montserrat"/>
              </a:rPr>
              <a:t>How can a Convolutional Neural Network (CNN) be effectively designed and implemented to accurately detect bone fractures in medical images ?</a:t>
            </a:r>
          </a:p>
          <a:p>
            <a:pPr>
              <a:spcBef>
                <a:spcPts val="0"/>
              </a:spcBef>
              <a:buSzPts val="990"/>
            </a:pPr>
            <a:r>
              <a:rPr lang="en-US" sz="1800" b="0" dirty="0">
                <a:latin typeface="Montserrat"/>
                <a:sym typeface="Montserrat"/>
              </a:rPr>
              <a:t>And which </a:t>
            </a:r>
            <a:r>
              <a:rPr lang="en-GB" sz="1800" b="0" dirty="0">
                <a:latin typeface="Montserrat"/>
                <a:sym typeface="Lato"/>
              </a:rPr>
              <a:t>CNN technique is the best for detecting bone fractures in X-ray images, and how reliable is it?</a:t>
            </a:r>
            <a:endParaRPr lang="en-US" sz="1800" b="0" dirty="0">
              <a:latin typeface="Montserrat"/>
              <a:sym typeface="Montserrat"/>
            </a:endParaRPr>
          </a:p>
          <a:p>
            <a:pPr>
              <a:spcBef>
                <a:spcPts val="0"/>
              </a:spcBef>
              <a:buSzPts val="990"/>
            </a:pPr>
            <a:endParaRPr lang="en-US" sz="2400" b="0" dirty="0">
              <a:latin typeface="Montserrat"/>
              <a:ea typeface="Montserrat"/>
              <a:cs typeface="Montserrat"/>
              <a:sym typeface="Montserrat"/>
            </a:endParaRPr>
          </a:p>
          <a:p>
            <a:pPr algn="just">
              <a:lnSpc>
                <a:spcPct val="100000"/>
              </a:lnSpc>
              <a:spcBef>
                <a:spcPts val="1200"/>
              </a:spcBef>
              <a:buSzPts val="990"/>
            </a:pPr>
            <a:r>
              <a:rPr lang="en-US" sz="1800" dirty="0">
                <a:latin typeface="Montserrat"/>
                <a:ea typeface="Montserrat"/>
                <a:cs typeface="Montserrat"/>
                <a:sym typeface="Montserrat"/>
              </a:rPr>
              <a:t>Research Aim:</a:t>
            </a:r>
            <a:r>
              <a:rPr lang="en-US" sz="1800" b="0" dirty="0">
                <a:latin typeface="Montserrat"/>
                <a:ea typeface="Montserrat"/>
                <a:cs typeface="Montserrat"/>
                <a:sym typeface="Montserrat"/>
              </a:rPr>
              <a:t> The aim of this research is to develop and validate a Convolutional Neural Network (CNN)-based model capable of accurately detecting bone fractures from medical imaging data using most appropriate CNN technique.</a:t>
            </a:r>
          </a:p>
          <a:p>
            <a:pPr algn="just">
              <a:lnSpc>
                <a:spcPct val="100000"/>
              </a:lnSpc>
              <a:spcBef>
                <a:spcPts val="1200"/>
              </a:spcBef>
              <a:buSzPts val="990"/>
            </a:pPr>
            <a:r>
              <a:rPr lang="en-US" sz="1800" dirty="0">
                <a:latin typeface="Montserrat"/>
                <a:ea typeface="Montserrat"/>
                <a:cs typeface="Montserrat"/>
                <a:sym typeface="Montserrat"/>
              </a:rPr>
              <a:t>Objectives :</a:t>
            </a:r>
          </a:p>
          <a:p>
            <a:pPr marL="457200" indent="-309880" algn="just">
              <a:lnSpc>
                <a:spcPct val="100000"/>
              </a:lnSpc>
              <a:spcBef>
                <a:spcPts val="1200"/>
              </a:spcBef>
              <a:buSzPts val="1280"/>
              <a:buFont typeface="Montserrat"/>
              <a:buChar char="●"/>
            </a:pPr>
            <a:r>
              <a:rPr lang="en-US" sz="1800" b="0" dirty="0">
                <a:latin typeface="Montserrat"/>
                <a:ea typeface="Montserrat"/>
                <a:cs typeface="Montserrat"/>
                <a:sym typeface="Montserrat"/>
              </a:rPr>
              <a:t>Data Acquisition and Preprocessing</a:t>
            </a:r>
          </a:p>
          <a:p>
            <a:pPr marL="457200" indent="-309880" algn="just">
              <a:lnSpc>
                <a:spcPct val="100000"/>
              </a:lnSpc>
              <a:spcBef>
                <a:spcPts val="0"/>
              </a:spcBef>
              <a:buSzPts val="1280"/>
              <a:buFont typeface="Montserrat"/>
              <a:buChar char="●"/>
            </a:pPr>
            <a:r>
              <a:rPr lang="en-US" sz="1800" b="0" dirty="0">
                <a:latin typeface="Montserrat"/>
                <a:ea typeface="Montserrat"/>
                <a:cs typeface="Montserrat"/>
                <a:sym typeface="Montserrat"/>
              </a:rPr>
              <a:t>Model Development</a:t>
            </a:r>
          </a:p>
          <a:p>
            <a:pPr marL="457200" indent="-309880" algn="just">
              <a:lnSpc>
                <a:spcPct val="100000"/>
              </a:lnSpc>
              <a:spcBef>
                <a:spcPts val="0"/>
              </a:spcBef>
              <a:buSzPts val="1280"/>
              <a:buFont typeface="Montserrat"/>
              <a:buChar char="●"/>
            </a:pPr>
            <a:r>
              <a:rPr lang="en-US" sz="1800" b="0" dirty="0">
                <a:latin typeface="Montserrat"/>
                <a:ea typeface="Montserrat"/>
                <a:cs typeface="Montserrat"/>
                <a:sym typeface="Montserrat"/>
              </a:rPr>
              <a:t>Training and Validation</a:t>
            </a:r>
          </a:p>
          <a:p>
            <a:pPr marL="457200" indent="-309880" algn="just">
              <a:lnSpc>
                <a:spcPct val="100000"/>
              </a:lnSpc>
              <a:spcBef>
                <a:spcPts val="0"/>
              </a:spcBef>
              <a:buSzPts val="1280"/>
              <a:buFont typeface="Montserrat"/>
              <a:buChar char="●"/>
            </a:pPr>
            <a:r>
              <a:rPr lang="en-US" sz="1800" b="0" dirty="0">
                <a:latin typeface="Montserrat"/>
                <a:ea typeface="Montserrat"/>
                <a:cs typeface="Montserrat"/>
                <a:sym typeface="Montserrat"/>
              </a:rPr>
              <a:t>Model Testing and Evaluation</a:t>
            </a:r>
          </a:p>
          <a:p>
            <a:pPr marL="457200" indent="-309880" algn="just">
              <a:lnSpc>
                <a:spcPct val="100000"/>
              </a:lnSpc>
              <a:spcBef>
                <a:spcPts val="0"/>
              </a:spcBef>
              <a:buSzPts val="1280"/>
              <a:buFont typeface="Montserrat"/>
              <a:buChar char="●"/>
            </a:pPr>
            <a:r>
              <a:rPr lang="en-US" sz="1800" b="0" dirty="0">
                <a:latin typeface="Montserrat"/>
                <a:ea typeface="Montserrat"/>
                <a:cs typeface="Montserrat"/>
                <a:sym typeface="Montserrat"/>
              </a:rPr>
              <a:t>Performance Comparison</a:t>
            </a:r>
          </a:p>
        </p:txBody>
      </p:sp>
    </p:spTree>
    <p:extLst>
      <p:ext uri="{BB962C8B-B14F-4D97-AF65-F5344CB8AC3E}">
        <p14:creationId xmlns:p14="http://schemas.microsoft.com/office/powerpoint/2010/main" val="185076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oogle Shape;116;p20">
            <a:extLst>
              <a:ext uri="{FF2B5EF4-FFF2-40B4-BE49-F238E27FC236}">
                <a16:creationId xmlns:a16="http://schemas.microsoft.com/office/drawing/2014/main" id="{7AEF3B44-5514-493B-FE31-C1B08BF5F89E}"/>
              </a:ext>
            </a:extLst>
          </p:cNvPr>
          <p:cNvGraphicFramePr/>
          <p:nvPr>
            <p:extLst>
              <p:ext uri="{D42A27DB-BD31-4B8C-83A1-F6EECF244321}">
                <p14:modId xmlns:p14="http://schemas.microsoft.com/office/powerpoint/2010/main" val="1082792496"/>
              </p:ext>
            </p:extLst>
          </p:nvPr>
        </p:nvGraphicFramePr>
        <p:xfrm>
          <a:off x="308343" y="1169580"/>
          <a:ext cx="11646589" cy="5332818"/>
        </p:xfrm>
        <a:graphic>
          <a:graphicData uri="http://schemas.openxmlformats.org/drawingml/2006/table">
            <a:tbl>
              <a:tblPr>
                <a:noFill/>
              </a:tblPr>
              <a:tblGrid>
                <a:gridCol w="3422805">
                  <a:extLst>
                    <a:ext uri="{9D8B030D-6E8A-4147-A177-3AD203B41FA5}">
                      <a16:colId xmlns:a16="http://schemas.microsoft.com/office/drawing/2014/main" val="20000"/>
                    </a:ext>
                  </a:extLst>
                </a:gridCol>
                <a:gridCol w="8223784">
                  <a:extLst>
                    <a:ext uri="{9D8B030D-6E8A-4147-A177-3AD203B41FA5}">
                      <a16:colId xmlns:a16="http://schemas.microsoft.com/office/drawing/2014/main" val="20001"/>
                    </a:ext>
                  </a:extLst>
                </a:gridCol>
              </a:tblGrid>
              <a:tr h="501058">
                <a:tc>
                  <a:txBody>
                    <a:bodyPr/>
                    <a:lstStyle/>
                    <a:p>
                      <a:pPr marL="0" lvl="0" indent="0" algn="ctr" rtl="0">
                        <a:spcBef>
                          <a:spcPts val="0"/>
                        </a:spcBef>
                        <a:spcAft>
                          <a:spcPts val="0"/>
                        </a:spcAft>
                        <a:buNone/>
                      </a:pPr>
                      <a:r>
                        <a:rPr lang="en-GB" sz="1600" b="1" dirty="0">
                          <a:solidFill>
                            <a:schemeClr val="bg1"/>
                          </a:solidFill>
                        </a:rPr>
                        <a:t>Aspect</a:t>
                      </a:r>
                      <a:endParaRPr sz="1600" b="1" dirty="0">
                        <a:solidFill>
                          <a:schemeClr val="bg1"/>
                        </a:solidFill>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rPr>
                        <a:t>Details</a:t>
                      </a:r>
                      <a:endParaRPr sz="1600" b="1" dirty="0">
                        <a:solidFill>
                          <a:schemeClr val="bg1"/>
                        </a:solidFill>
                      </a:endParaRPr>
                    </a:p>
                  </a:txBody>
                  <a:tcPr marL="91425" marR="91425" marT="91425" marB="91425"/>
                </a:tc>
                <a:extLst>
                  <a:ext uri="{0D108BD9-81ED-4DB2-BD59-A6C34878D82A}">
                    <a16:rowId xmlns:a16="http://schemas.microsoft.com/office/drawing/2014/main" val="10000"/>
                  </a:ext>
                </a:extLst>
              </a:tr>
              <a:tr h="536850">
                <a:tc>
                  <a:txBody>
                    <a:bodyPr/>
                    <a:lstStyle/>
                    <a:p>
                      <a:pPr marL="0" lvl="0" indent="0" algn="l" rtl="0">
                        <a:spcBef>
                          <a:spcPts val="0"/>
                        </a:spcBef>
                        <a:spcAft>
                          <a:spcPts val="0"/>
                        </a:spcAft>
                        <a:buNone/>
                      </a:pPr>
                      <a:r>
                        <a:rPr lang="en-GB">
                          <a:solidFill>
                            <a:schemeClr val="bg1"/>
                          </a:solidFill>
                        </a:rPr>
                        <a:t>Technique</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GB">
                          <a:solidFill>
                            <a:schemeClr val="bg1"/>
                          </a:solidFill>
                        </a:rPr>
                        <a:t>Convolutional Neural Network (CNN) using a Sequential model</a:t>
                      </a:r>
                      <a:endParaRPr>
                        <a:solidFill>
                          <a:schemeClr val="bg1"/>
                        </a:solidFill>
                      </a:endParaRPr>
                    </a:p>
                  </a:txBody>
                  <a:tcPr marL="91425" marR="91425" marT="91425" marB="91425"/>
                </a:tc>
                <a:extLst>
                  <a:ext uri="{0D108BD9-81ED-4DB2-BD59-A6C34878D82A}">
                    <a16:rowId xmlns:a16="http://schemas.microsoft.com/office/drawing/2014/main" val="10001"/>
                  </a:ext>
                </a:extLst>
              </a:tr>
              <a:tr h="858982">
                <a:tc>
                  <a:txBody>
                    <a:bodyPr/>
                    <a:lstStyle/>
                    <a:p>
                      <a:pPr marL="0" lvl="0" indent="0" algn="l" rtl="0">
                        <a:spcBef>
                          <a:spcPts val="0"/>
                        </a:spcBef>
                        <a:spcAft>
                          <a:spcPts val="0"/>
                        </a:spcAft>
                        <a:buNone/>
                      </a:pPr>
                      <a:r>
                        <a:rPr lang="en-GB">
                          <a:solidFill>
                            <a:schemeClr val="bg1"/>
                          </a:solidFill>
                        </a:rPr>
                        <a:t>Effective Feature Detection</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GB">
                          <a:solidFill>
                            <a:schemeClr val="bg1"/>
                          </a:solidFill>
                        </a:rPr>
                        <a:t>CNNs automatically learn to recognize important features in images, such as edges and shapes, which helps in accurately identifying fractures.</a:t>
                      </a:r>
                      <a:endParaRPr>
                        <a:solidFill>
                          <a:schemeClr val="bg1"/>
                        </a:solidFill>
                      </a:endParaRPr>
                    </a:p>
                  </a:txBody>
                  <a:tcPr marL="91425" marR="91425" marT="91425" marB="91425"/>
                </a:tc>
                <a:extLst>
                  <a:ext uri="{0D108BD9-81ED-4DB2-BD59-A6C34878D82A}">
                    <a16:rowId xmlns:a16="http://schemas.microsoft.com/office/drawing/2014/main" val="10002"/>
                  </a:ext>
                </a:extLst>
              </a:tr>
              <a:tr h="858982">
                <a:tc>
                  <a:txBody>
                    <a:bodyPr/>
                    <a:lstStyle/>
                    <a:p>
                      <a:pPr marL="0" lvl="0" indent="0" algn="l" rtl="0">
                        <a:spcBef>
                          <a:spcPts val="0"/>
                        </a:spcBef>
                        <a:spcAft>
                          <a:spcPts val="0"/>
                        </a:spcAft>
                        <a:buNone/>
                      </a:pPr>
                      <a:r>
                        <a:rPr lang="en-GB" dirty="0">
                          <a:solidFill>
                            <a:schemeClr val="bg1"/>
                          </a:solidFill>
                        </a:rPr>
                        <a:t>Layer-by-Layer Design</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GB">
                          <a:solidFill>
                            <a:schemeClr val="bg1"/>
                          </a:solidFill>
                        </a:rPr>
                        <a:t>Sequential models allow us to build the CNN step-by-step, making it easy to optimize the model for the best performance.</a:t>
                      </a:r>
                      <a:endParaRPr>
                        <a:solidFill>
                          <a:schemeClr val="bg1"/>
                        </a:solidFill>
                      </a:endParaRPr>
                    </a:p>
                  </a:txBody>
                  <a:tcPr marL="91425" marR="91425" marT="91425" marB="91425"/>
                </a:tc>
                <a:extLst>
                  <a:ext uri="{0D108BD9-81ED-4DB2-BD59-A6C34878D82A}">
                    <a16:rowId xmlns:a16="http://schemas.microsoft.com/office/drawing/2014/main" val="10003"/>
                  </a:ext>
                </a:extLst>
              </a:tr>
              <a:tr h="858982">
                <a:tc>
                  <a:txBody>
                    <a:bodyPr/>
                    <a:lstStyle/>
                    <a:p>
                      <a:pPr marL="0" lvl="0" indent="0" algn="l" rtl="0">
                        <a:spcBef>
                          <a:spcPts val="0"/>
                        </a:spcBef>
                        <a:spcAft>
                          <a:spcPts val="0"/>
                        </a:spcAft>
                        <a:buNone/>
                      </a:pPr>
                      <a:r>
                        <a:rPr lang="en-GB">
                          <a:solidFill>
                            <a:schemeClr val="bg1"/>
                          </a:solidFill>
                        </a:rPr>
                        <a:t>High Accuracy</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GB">
                          <a:solidFill>
                            <a:schemeClr val="bg1"/>
                          </a:solidFill>
                        </a:rPr>
                        <a:t>CNNs have shown to be very accurate in image classification tasks, often outperforming traditional methods and even human experts.</a:t>
                      </a:r>
                      <a:endParaRPr>
                        <a:solidFill>
                          <a:schemeClr val="bg1"/>
                        </a:solidFill>
                      </a:endParaRPr>
                    </a:p>
                  </a:txBody>
                  <a:tcPr marL="91425" marR="91425" marT="91425" marB="91425"/>
                </a:tc>
                <a:extLst>
                  <a:ext uri="{0D108BD9-81ED-4DB2-BD59-A6C34878D82A}">
                    <a16:rowId xmlns:a16="http://schemas.microsoft.com/office/drawing/2014/main" val="10004"/>
                  </a:ext>
                </a:extLst>
              </a:tr>
              <a:tr h="858982">
                <a:tc>
                  <a:txBody>
                    <a:bodyPr/>
                    <a:lstStyle/>
                    <a:p>
                      <a:pPr marL="0" lvl="0" indent="0" algn="l" rtl="0">
                        <a:spcBef>
                          <a:spcPts val="0"/>
                        </a:spcBef>
                        <a:spcAft>
                          <a:spcPts val="0"/>
                        </a:spcAft>
                        <a:buNone/>
                      </a:pPr>
                      <a:r>
                        <a:rPr lang="en-GB">
                          <a:solidFill>
                            <a:schemeClr val="bg1"/>
                          </a:solidFill>
                        </a:rPr>
                        <a:t>Scalability</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GB">
                          <a:solidFill>
                            <a:schemeClr val="bg1"/>
                          </a:solidFill>
                        </a:rPr>
                        <a:t>These models can handle large datasets, which is crucial for medical applications that require extensive training data.</a:t>
                      </a:r>
                      <a:endParaRPr>
                        <a:solidFill>
                          <a:schemeClr val="bg1"/>
                        </a:solidFill>
                      </a:endParaRPr>
                    </a:p>
                  </a:txBody>
                  <a:tcPr marL="91425" marR="91425" marT="91425" marB="91425"/>
                </a:tc>
                <a:extLst>
                  <a:ext uri="{0D108BD9-81ED-4DB2-BD59-A6C34878D82A}">
                    <a16:rowId xmlns:a16="http://schemas.microsoft.com/office/drawing/2014/main" val="10005"/>
                  </a:ext>
                </a:extLst>
              </a:tr>
              <a:tr h="858982">
                <a:tc>
                  <a:txBody>
                    <a:bodyPr/>
                    <a:lstStyle/>
                    <a:p>
                      <a:pPr marL="0" lvl="0" indent="0" algn="l" rtl="0">
                        <a:spcBef>
                          <a:spcPts val="0"/>
                        </a:spcBef>
                        <a:spcAft>
                          <a:spcPts val="0"/>
                        </a:spcAft>
                        <a:buNone/>
                      </a:pPr>
                      <a:r>
                        <a:rPr lang="en-GB">
                          <a:solidFill>
                            <a:schemeClr val="bg1"/>
                          </a:solidFill>
                        </a:rPr>
                        <a:t>Less Manual Work</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GB" dirty="0" err="1">
                          <a:solidFill>
                            <a:schemeClr val="bg1"/>
                          </a:solidFill>
                        </a:rPr>
                        <a:t>CNNs</a:t>
                      </a:r>
                      <a:r>
                        <a:rPr lang="en-GB" dirty="0">
                          <a:solidFill>
                            <a:schemeClr val="bg1"/>
                          </a:solidFill>
                        </a:rPr>
                        <a:t> do not need manual feature extraction, simplifying the model development process.</a:t>
                      </a:r>
                      <a:endParaRPr dirty="0">
                        <a:solidFill>
                          <a:schemeClr val="bg1"/>
                        </a:solidFill>
                      </a:endParaRPr>
                    </a:p>
                  </a:txBody>
                  <a:tcPr marL="91425" marR="91425" marT="91425" marB="91425"/>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A1A4589A-A8BD-E019-E586-85AF0CD9BB02}"/>
              </a:ext>
            </a:extLst>
          </p:cNvPr>
          <p:cNvSpPr txBox="1"/>
          <p:nvPr/>
        </p:nvSpPr>
        <p:spPr>
          <a:xfrm>
            <a:off x="606056" y="414670"/>
            <a:ext cx="6892656" cy="646331"/>
          </a:xfrm>
          <a:prstGeom prst="rect">
            <a:avLst/>
          </a:prstGeom>
          <a:noFill/>
        </p:spPr>
        <p:txBody>
          <a:bodyPr wrap="none" rtlCol="0">
            <a:spAutoFit/>
          </a:bodyPr>
          <a:lstStyle/>
          <a:p>
            <a:r>
              <a:rPr lang="en-US" sz="3600" b="1" dirty="0">
                <a:solidFill>
                  <a:schemeClr val="bg1"/>
                </a:solidFill>
              </a:rPr>
              <a:t>Reasons for CNN sequential model</a:t>
            </a:r>
          </a:p>
        </p:txBody>
      </p:sp>
    </p:spTree>
    <p:extLst>
      <p:ext uri="{BB962C8B-B14F-4D97-AF65-F5344CB8AC3E}">
        <p14:creationId xmlns:p14="http://schemas.microsoft.com/office/powerpoint/2010/main" val="284839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D8FEAA-7993-72EB-0E38-F463139D1359}"/>
              </a:ext>
            </a:extLst>
          </p:cNvPr>
          <p:cNvSpPr>
            <a:spLocks noGrp="1"/>
          </p:cNvSpPr>
          <p:nvPr>
            <p:ph type="title"/>
          </p:nvPr>
        </p:nvSpPr>
        <p:spPr>
          <a:xfrm>
            <a:off x="594360" y="1625599"/>
            <a:ext cx="10972800" cy="570458"/>
          </a:xfrm>
        </p:spPr>
        <p:txBody>
          <a:bodyPr/>
          <a:lstStyle/>
          <a:p>
            <a:r>
              <a:rPr lang="en-US" dirty="0"/>
              <a:t>Reliability of CNN sequential Models</a:t>
            </a:r>
          </a:p>
        </p:txBody>
      </p:sp>
      <p:graphicFrame>
        <p:nvGraphicFramePr>
          <p:cNvPr id="9" name="Google Shape;123;p21">
            <a:extLst>
              <a:ext uri="{FF2B5EF4-FFF2-40B4-BE49-F238E27FC236}">
                <a16:creationId xmlns:a16="http://schemas.microsoft.com/office/drawing/2014/main" id="{B706E839-D4AA-8900-4C25-465017654F78}"/>
              </a:ext>
            </a:extLst>
          </p:cNvPr>
          <p:cNvGraphicFramePr/>
          <p:nvPr>
            <p:extLst>
              <p:ext uri="{D42A27DB-BD31-4B8C-83A1-F6EECF244321}">
                <p14:modId xmlns:p14="http://schemas.microsoft.com/office/powerpoint/2010/main" val="3288114197"/>
              </p:ext>
            </p:extLst>
          </p:nvPr>
        </p:nvGraphicFramePr>
        <p:xfrm>
          <a:off x="594359" y="2410692"/>
          <a:ext cx="10972799" cy="2194470"/>
        </p:xfrm>
        <a:graphic>
          <a:graphicData uri="http://schemas.openxmlformats.org/drawingml/2006/table">
            <a:tbl>
              <a:tblPr>
                <a:noFill/>
              </a:tblPr>
              <a:tblGrid>
                <a:gridCol w="2842333">
                  <a:extLst>
                    <a:ext uri="{9D8B030D-6E8A-4147-A177-3AD203B41FA5}">
                      <a16:colId xmlns:a16="http://schemas.microsoft.com/office/drawing/2014/main" val="20000"/>
                    </a:ext>
                  </a:extLst>
                </a:gridCol>
                <a:gridCol w="8130466">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solidFill>
                            <a:schemeClr val="bg1"/>
                          </a:solidFill>
                        </a:rPr>
                        <a:t>Data-Driven Performance</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GB" dirty="0">
                          <a:solidFill>
                            <a:schemeClr val="bg1"/>
                          </a:solidFill>
                        </a:rPr>
                        <a:t>The reliability of </a:t>
                      </a:r>
                      <a:r>
                        <a:rPr lang="en-GB" dirty="0" err="1">
                          <a:solidFill>
                            <a:schemeClr val="bg1"/>
                          </a:solidFill>
                        </a:rPr>
                        <a:t>CNNs</a:t>
                      </a:r>
                      <a:r>
                        <a:rPr lang="en-GB" dirty="0">
                          <a:solidFill>
                            <a:schemeClr val="bg1"/>
                          </a:solidFill>
                        </a:rPr>
                        <a:t> improves with more and better-quality training data, allowing them to detect a wide range of fracture patterns.</a:t>
                      </a:r>
                      <a:endParaRPr dirty="0">
                        <a:solidFill>
                          <a:schemeClr val="bg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chemeClr val="bg1"/>
                          </a:solidFill>
                        </a:rPr>
                        <a:t>Proven Success</a:t>
                      </a:r>
                      <a:endParaRPr>
                        <a:solidFill>
                          <a:schemeClr val="bg1"/>
                        </a:solidFill>
                      </a:endParaRPr>
                    </a:p>
                  </a:txBody>
                  <a:tcPr marL="91425" marR="91425" marT="91425" marB="91425"/>
                </a:tc>
                <a:tc>
                  <a:txBody>
                    <a:bodyPr/>
                    <a:lstStyle/>
                    <a:p>
                      <a:pPr marL="0" lvl="0" indent="0" algn="l" rtl="0">
                        <a:spcBef>
                          <a:spcPts val="0"/>
                        </a:spcBef>
                        <a:spcAft>
                          <a:spcPts val="0"/>
                        </a:spcAft>
                        <a:buNone/>
                      </a:pPr>
                      <a:r>
                        <a:rPr lang="en-GB">
                          <a:solidFill>
                            <a:schemeClr val="bg1"/>
                          </a:solidFill>
                        </a:rPr>
                        <a:t>CNNs are widely used in medical imaging, successfully detecting various conditions, including bone fractures.</a:t>
                      </a:r>
                      <a:endParaRPr>
                        <a:solidFill>
                          <a:schemeClr val="bg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dirty="0">
                          <a:solidFill>
                            <a:schemeClr val="bg1"/>
                          </a:solidFill>
                        </a:rPr>
                        <a:t>Continuous Learning</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GB" dirty="0">
                          <a:solidFill>
                            <a:schemeClr val="bg1"/>
                          </a:solidFill>
                        </a:rPr>
                        <a:t>CNN models can be updated with new data, keeping them current with the latest medical findings.</a:t>
                      </a:r>
                      <a:endParaRPr dirty="0">
                        <a:solidFill>
                          <a:schemeClr val="bg1"/>
                        </a:solidFill>
                      </a:endParaRPr>
                    </a:p>
                  </a:txBody>
                  <a:tcPr marL="91425" marR="91425" marT="91425" marB="91425"/>
                </a:tc>
                <a:extLst>
                  <a:ext uri="{0D108BD9-81ED-4DB2-BD59-A6C34878D82A}">
                    <a16:rowId xmlns:a16="http://schemas.microsoft.com/office/drawing/2014/main" val="10002"/>
                  </a:ext>
                </a:extLst>
              </a:tr>
            </a:tbl>
          </a:graphicData>
        </a:graphic>
      </p:graphicFrame>
      <p:pic>
        <p:nvPicPr>
          <p:cNvPr id="11" name="Google Shape;124;p21">
            <a:extLst>
              <a:ext uri="{FF2B5EF4-FFF2-40B4-BE49-F238E27FC236}">
                <a16:creationId xmlns:a16="http://schemas.microsoft.com/office/drawing/2014/main" id="{B65493A0-D9E3-1B59-B523-945E6949A9AA}"/>
              </a:ext>
            </a:extLst>
          </p:cNvPr>
          <p:cNvPicPr preferRelativeResize="0"/>
          <p:nvPr/>
        </p:nvPicPr>
        <p:blipFill>
          <a:blip r:embed="rId3">
            <a:alphaModFix/>
          </a:blip>
          <a:stretch>
            <a:fillRect/>
          </a:stretch>
        </p:blipFill>
        <p:spPr>
          <a:xfrm>
            <a:off x="3473450" y="4819797"/>
            <a:ext cx="4519000" cy="1965950"/>
          </a:xfrm>
          <a:prstGeom prst="rect">
            <a:avLst/>
          </a:prstGeom>
          <a:noFill/>
          <a:ln>
            <a:noFill/>
          </a:ln>
        </p:spPr>
      </p:pic>
    </p:spTree>
    <p:extLst>
      <p:ext uri="{BB962C8B-B14F-4D97-AF65-F5344CB8AC3E}">
        <p14:creationId xmlns:p14="http://schemas.microsoft.com/office/powerpoint/2010/main" val="237908292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158</TotalTime>
  <Words>1076</Words>
  <Application>Microsoft Office PowerPoint</Application>
  <PresentationFormat>Widescreen</PresentationFormat>
  <Paragraphs>132</Paragraphs>
  <Slides>17</Slides>
  <Notes>13</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17</vt:i4>
      </vt:variant>
    </vt:vector>
  </HeadingPairs>
  <TitlesOfParts>
    <vt:vector size="34" baseType="lpstr">
      <vt:lpstr>Arial</vt:lpstr>
      <vt:lpstr>Calibri</vt:lpstr>
      <vt:lpstr>Century Gothic</vt:lpstr>
      <vt:lpstr>Courier New</vt:lpstr>
      <vt:lpstr>Franklin Gothic Book</vt:lpstr>
      <vt:lpstr>Franklin Gothic Demi</vt:lpstr>
      <vt:lpstr>Lato</vt:lpstr>
      <vt:lpstr>Montserrat</vt:lpstr>
      <vt:lpstr>Playfair Display</vt:lpstr>
      <vt:lpstr>Times New Roman</vt:lpstr>
      <vt:lpstr>Trebuchet MS</vt:lpstr>
      <vt:lpstr>Tw Cen MT</vt:lpstr>
      <vt:lpstr>Wingdings</vt:lpstr>
      <vt:lpstr>Wingdings 3</vt:lpstr>
      <vt:lpstr>Custom</vt:lpstr>
      <vt:lpstr>Circuit</vt:lpstr>
      <vt:lpstr>Wisp</vt:lpstr>
      <vt:lpstr>Bone Fracture Detection Using  Convolutional Neural Networks (CNN) Model</vt:lpstr>
      <vt:lpstr>PowerPoint Presentation</vt:lpstr>
      <vt:lpstr>Table of Contents</vt:lpstr>
      <vt:lpstr>Introduction</vt:lpstr>
      <vt:lpstr>Related Studies (Literature Review)</vt:lpstr>
      <vt:lpstr>Why CNN? </vt:lpstr>
      <vt:lpstr>Research Details</vt:lpstr>
      <vt:lpstr>PowerPoint Presentation</vt:lpstr>
      <vt:lpstr>Reliability of CNN sequential Models</vt:lpstr>
      <vt:lpstr>PowerPoint Presentation</vt:lpstr>
      <vt:lpstr>Dataset</vt:lpstr>
      <vt:lpstr>Setup</vt:lpstr>
      <vt:lpstr>Results</vt:lpstr>
      <vt:lpstr>Output</vt:lpstr>
      <vt:lpstr>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Imthiyas</dc:creator>
  <cp:lastModifiedBy>Mohamed Imthiyas</cp:lastModifiedBy>
  <cp:revision>8</cp:revision>
  <dcterms:created xsi:type="dcterms:W3CDTF">2024-07-21T10:27:22Z</dcterms:created>
  <dcterms:modified xsi:type="dcterms:W3CDTF">2024-07-21T13:06:05Z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